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handoutMasterIdLst>
    <p:handoutMasterId r:id="rId23"/>
  </p:handoutMasterIdLst>
  <p:sldIdLst>
    <p:sldId id="267" r:id="rId5"/>
    <p:sldId id="274" r:id="rId6"/>
    <p:sldId id="288" r:id="rId7"/>
    <p:sldId id="287" r:id="rId8"/>
    <p:sldId id="289" r:id="rId9"/>
    <p:sldId id="290" r:id="rId10"/>
    <p:sldId id="291" r:id="rId11"/>
    <p:sldId id="296" r:id="rId12"/>
    <p:sldId id="295" r:id="rId13"/>
    <p:sldId id="292" r:id="rId14"/>
    <p:sldId id="297" r:id="rId15"/>
    <p:sldId id="293" r:id="rId16"/>
    <p:sldId id="298" r:id="rId17"/>
    <p:sldId id="299" r:id="rId18"/>
    <p:sldId id="300" r:id="rId19"/>
    <p:sldId id="301" r:id="rId20"/>
    <p:sldId id="303" r:id="rId21"/>
    <p:sldId id="276" r:id="rId22"/>
  </p:sldIdLst>
  <p:sldSz cx="20104100" cy="11309350"/>
  <p:notesSz cx="20104100" cy="1130935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7DE2"/>
    <a:srgbClr val="9EA4A8"/>
    <a:srgbClr val="E60C7E"/>
    <a:srgbClr val="C9D11E"/>
    <a:srgbClr val="434342"/>
    <a:srgbClr val="EB7A2C"/>
    <a:srgbClr val="D52155"/>
    <a:srgbClr val="D6833D"/>
    <a:srgbClr val="00A9D8"/>
    <a:srgbClr val="BE08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30"/>
    <p:restoredTop sz="94607"/>
  </p:normalViewPr>
  <p:slideViewPr>
    <p:cSldViewPr>
      <p:cViewPr varScale="1">
        <p:scale>
          <a:sx n="48" d="100"/>
          <a:sy n="48" d="100"/>
        </p:scale>
        <p:origin x="1070" y="67"/>
      </p:cViewPr>
      <p:guideLst>
        <p:guide orient="horz" pos="2880"/>
        <p:guide pos="2160"/>
      </p:guideLst>
    </p:cSldViewPr>
  </p:slideViewPr>
  <p:notesTextViewPr>
    <p:cViewPr>
      <p:scale>
        <a:sx n="100" d="100"/>
        <a:sy n="100" d="100"/>
      </p:scale>
      <p:origin x="0" y="0"/>
    </p:cViewPr>
  </p:notesTextViewPr>
  <p:notesViewPr>
    <p:cSldViewPr>
      <p:cViewPr varScale="1">
        <p:scale>
          <a:sx n="87" d="100"/>
          <a:sy n="87" d="100"/>
        </p:scale>
        <p:origin x="728"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8CF88022-373F-714A-86F8-1D9CC19AD9F6}"/>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L"/>
          </a:p>
        </p:txBody>
      </p:sp>
      <p:sp>
        <p:nvSpPr>
          <p:cNvPr id="3" name="Marcador de fecha 2">
            <a:extLst>
              <a:ext uri="{FF2B5EF4-FFF2-40B4-BE49-F238E27FC236}">
                <a16:creationId xmlns:a16="http://schemas.microsoft.com/office/drawing/2014/main" id="{0C3C7294-60AD-0B4C-90D1-59F7882D22F8}"/>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D5A2554-FACD-384E-A9B0-71506EBB2416}" type="datetimeFigureOut">
              <a:rPr lang="es-CL" smtClean="0"/>
              <a:t>18-11-2022</a:t>
            </a:fld>
            <a:endParaRPr lang="es-CL"/>
          </a:p>
        </p:txBody>
      </p:sp>
      <p:sp>
        <p:nvSpPr>
          <p:cNvPr id="4" name="Marcador de pie de página 3">
            <a:extLst>
              <a:ext uri="{FF2B5EF4-FFF2-40B4-BE49-F238E27FC236}">
                <a16:creationId xmlns:a16="http://schemas.microsoft.com/office/drawing/2014/main" id="{CEB438E0-9E67-B148-8DA6-3EC5F44DDACB}"/>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a:extLst>
              <a:ext uri="{FF2B5EF4-FFF2-40B4-BE49-F238E27FC236}">
                <a16:creationId xmlns:a16="http://schemas.microsoft.com/office/drawing/2014/main" id="{C8C0BF4C-D5C5-8149-ABE2-22932F3A6FEB}"/>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1A37E30C-D0F0-0748-967F-6DF353818183}" type="slidenum">
              <a:rPr lang="es-CL" smtClean="0"/>
              <a:t>‹Nº›</a:t>
            </a:fld>
            <a:endParaRPr lang="es-CL"/>
          </a:p>
        </p:txBody>
      </p:sp>
    </p:spTree>
    <p:extLst>
      <p:ext uri="{BB962C8B-B14F-4D97-AF65-F5344CB8AC3E}">
        <p14:creationId xmlns:p14="http://schemas.microsoft.com/office/powerpoint/2010/main" val="240637257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7CB077FE-DCD9-154D-9828-C29D45A062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255"/>
            <a:ext cx="20104100" cy="11308556"/>
          </a:xfrm>
          <a:prstGeom prst="rect">
            <a:avLst/>
          </a:prstGeom>
        </p:spPr>
      </p:pic>
      <p:sp>
        <p:nvSpPr>
          <p:cNvPr id="24" name="object 12">
            <a:extLst>
              <a:ext uri="{FF2B5EF4-FFF2-40B4-BE49-F238E27FC236}">
                <a16:creationId xmlns:a16="http://schemas.microsoft.com/office/drawing/2014/main" id="{A0B885A4-9375-EA40-9DB9-9EEF31B074A9}"/>
              </a:ext>
            </a:extLst>
          </p:cNvPr>
          <p:cNvSpPr/>
          <p:nvPr userDrawn="1"/>
        </p:nvSpPr>
        <p:spPr>
          <a:xfrm>
            <a:off x="5092767" y="7368222"/>
            <a:ext cx="10694670" cy="53340"/>
          </a:xfrm>
          <a:custGeom>
            <a:avLst/>
            <a:gdLst/>
            <a:ahLst/>
            <a:cxnLst/>
            <a:rect l="l" t="t" r="r" b="b"/>
            <a:pathLst>
              <a:path w="10694669" h="53340">
                <a:moveTo>
                  <a:pt x="10667601" y="0"/>
                </a:moveTo>
                <a:lnTo>
                  <a:pt x="26606" y="0"/>
                </a:lnTo>
                <a:lnTo>
                  <a:pt x="16264" y="2097"/>
                </a:lnTo>
                <a:lnTo>
                  <a:pt x="7806" y="7809"/>
                </a:lnTo>
                <a:lnTo>
                  <a:pt x="2095" y="16269"/>
                </a:lnTo>
                <a:lnTo>
                  <a:pt x="0" y="26606"/>
                </a:lnTo>
                <a:lnTo>
                  <a:pt x="2095" y="36942"/>
                </a:lnTo>
                <a:lnTo>
                  <a:pt x="7806" y="45397"/>
                </a:lnTo>
                <a:lnTo>
                  <a:pt x="16264" y="51106"/>
                </a:lnTo>
                <a:lnTo>
                  <a:pt x="26606" y="53202"/>
                </a:lnTo>
                <a:lnTo>
                  <a:pt x="10667601" y="53202"/>
                </a:lnTo>
                <a:lnTo>
                  <a:pt x="10677937" y="51106"/>
                </a:lnTo>
                <a:lnTo>
                  <a:pt x="10686393" y="45397"/>
                </a:lnTo>
                <a:lnTo>
                  <a:pt x="10692102" y="36942"/>
                </a:lnTo>
                <a:lnTo>
                  <a:pt x="10694197" y="26606"/>
                </a:lnTo>
                <a:lnTo>
                  <a:pt x="10692102" y="16269"/>
                </a:lnTo>
                <a:lnTo>
                  <a:pt x="10686393" y="7809"/>
                </a:lnTo>
                <a:lnTo>
                  <a:pt x="10677937" y="2097"/>
                </a:lnTo>
                <a:lnTo>
                  <a:pt x="10667601" y="0"/>
                </a:lnTo>
                <a:close/>
              </a:path>
            </a:pathLst>
          </a:custGeom>
          <a:solidFill>
            <a:srgbClr val="FFFFFF"/>
          </a:solidFill>
        </p:spPr>
        <p:txBody>
          <a:bodyPr wrap="square" lIns="0" tIns="0" rIns="0" bIns="0" rtlCol="0"/>
          <a:lstStyle/>
          <a:p>
            <a:endParaRPr dirty="0"/>
          </a:p>
        </p:txBody>
      </p:sp>
      <p:sp>
        <p:nvSpPr>
          <p:cNvPr id="25" name="object 6">
            <a:extLst>
              <a:ext uri="{FF2B5EF4-FFF2-40B4-BE49-F238E27FC236}">
                <a16:creationId xmlns:a16="http://schemas.microsoft.com/office/drawing/2014/main" id="{3DF417FE-825D-8D41-8EF5-B5AA503D5EA8}"/>
              </a:ext>
            </a:extLst>
          </p:cNvPr>
          <p:cNvSpPr/>
          <p:nvPr userDrawn="1"/>
        </p:nvSpPr>
        <p:spPr>
          <a:xfrm>
            <a:off x="5092767" y="6322551"/>
            <a:ext cx="10694670" cy="1045671"/>
          </a:xfrm>
          <a:custGeom>
            <a:avLst/>
            <a:gdLst/>
            <a:ahLst/>
            <a:cxnLst/>
            <a:rect l="l" t="t" r="r" b="b"/>
            <a:pathLst>
              <a:path w="10694669" h="1025525">
                <a:moveTo>
                  <a:pt x="10694197" y="0"/>
                </a:moveTo>
                <a:lnTo>
                  <a:pt x="0" y="0"/>
                </a:lnTo>
                <a:lnTo>
                  <a:pt x="0" y="1025330"/>
                </a:lnTo>
                <a:lnTo>
                  <a:pt x="10694197" y="1025330"/>
                </a:lnTo>
                <a:lnTo>
                  <a:pt x="10694197" y="0"/>
                </a:lnTo>
                <a:close/>
              </a:path>
            </a:pathLst>
          </a:custGeom>
          <a:solidFill>
            <a:srgbClr val="317DE2"/>
          </a:solidFill>
        </p:spPr>
        <p:txBody>
          <a:bodyPr wrap="square" lIns="0" tIns="0" rIns="0" bIns="0" rtlCol="0"/>
          <a:lstStyle/>
          <a:p>
            <a:endParaRPr dirty="0"/>
          </a:p>
        </p:txBody>
      </p:sp>
      <p:sp>
        <p:nvSpPr>
          <p:cNvPr id="30" name="Marcador de texto 8">
            <a:extLst>
              <a:ext uri="{FF2B5EF4-FFF2-40B4-BE49-F238E27FC236}">
                <a16:creationId xmlns:a16="http://schemas.microsoft.com/office/drawing/2014/main" id="{D8298CF0-1D54-6247-B7EE-D42E3B9F8B73}"/>
              </a:ext>
            </a:extLst>
          </p:cNvPr>
          <p:cNvSpPr>
            <a:spLocks noGrp="1"/>
          </p:cNvSpPr>
          <p:nvPr>
            <p:ph type="body" sz="quarter" idx="10" hasCustomPrompt="1"/>
          </p:nvPr>
        </p:nvSpPr>
        <p:spPr>
          <a:xfrm>
            <a:off x="5138402" y="6401309"/>
            <a:ext cx="10649035" cy="830997"/>
          </a:xfrm>
        </p:spPr>
        <p:txBody>
          <a:bodyPr/>
          <a:lstStyle>
            <a:lvl1pPr algn="ctr">
              <a:defRPr sz="5400" b="1">
                <a:solidFill>
                  <a:schemeClr val="tx1"/>
                </a:solidFill>
                <a:latin typeface="Arial" panose="020B0604020202020204" pitchFamily="34" charset="0"/>
                <a:cs typeface="Arial" panose="020B0604020202020204" pitchFamily="34" charset="0"/>
              </a:defRPr>
            </a:lvl1pPr>
          </a:lstStyle>
          <a:p>
            <a:r>
              <a:rPr lang="es-ES" dirty="0"/>
              <a:t>SUBTITULO: LOREN IPSUM</a:t>
            </a:r>
            <a:endParaRPr lang="es-CL" dirty="0"/>
          </a:p>
        </p:txBody>
      </p:sp>
      <p:sp>
        <p:nvSpPr>
          <p:cNvPr id="35" name="Marcador de texto 34">
            <a:extLst>
              <a:ext uri="{FF2B5EF4-FFF2-40B4-BE49-F238E27FC236}">
                <a16:creationId xmlns:a16="http://schemas.microsoft.com/office/drawing/2014/main" id="{6A6FEFC9-11EC-B84F-A8C2-5DF3FAB58E53}"/>
              </a:ext>
            </a:extLst>
          </p:cNvPr>
          <p:cNvSpPr>
            <a:spLocks noGrp="1"/>
          </p:cNvSpPr>
          <p:nvPr>
            <p:ph type="body" sz="quarter" idx="11" hasCustomPrompt="1"/>
          </p:nvPr>
        </p:nvSpPr>
        <p:spPr>
          <a:xfrm>
            <a:off x="4718050" y="5246439"/>
            <a:ext cx="11429999" cy="923330"/>
          </a:xfrm>
        </p:spPr>
        <p:txBody>
          <a:bodyPr/>
          <a:lstStyle>
            <a:lvl1pPr algn="ctr">
              <a:defRPr sz="6000" b="1">
                <a:solidFill>
                  <a:schemeClr val="bg1"/>
                </a:solidFill>
                <a:latin typeface="Arial" panose="020B0604020202020204" pitchFamily="34" charset="0"/>
                <a:cs typeface="Arial" panose="020B0604020202020204" pitchFamily="34" charset="0"/>
              </a:defRPr>
            </a:lvl1pPr>
          </a:lstStyle>
          <a:p>
            <a:r>
              <a:rPr lang="es-ES" dirty="0"/>
              <a:t>TÍTULO: LOREM IPSUM</a:t>
            </a:r>
            <a:endParaRPr lang="es-CL" dirty="0"/>
          </a:p>
        </p:txBody>
      </p:sp>
      <p:sp>
        <p:nvSpPr>
          <p:cNvPr id="39" name="Marcador de texto 38">
            <a:extLst>
              <a:ext uri="{FF2B5EF4-FFF2-40B4-BE49-F238E27FC236}">
                <a16:creationId xmlns:a16="http://schemas.microsoft.com/office/drawing/2014/main" id="{C429B471-41F5-B54F-BE9E-5E63FBAF2965}"/>
              </a:ext>
            </a:extLst>
          </p:cNvPr>
          <p:cNvSpPr>
            <a:spLocks noGrp="1"/>
          </p:cNvSpPr>
          <p:nvPr>
            <p:ph type="body" sz="quarter" idx="12" hasCustomPrompt="1"/>
          </p:nvPr>
        </p:nvSpPr>
        <p:spPr>
          <a:xfrm>
            <a:off x="5092767" y="7676832"/>
            <a:ext cx="10694988" cy="492443"/>
          </a:xfrm>
        </p:spPr>
        <p:txBody>
          <a:bodyPr/>
          <a:lstStyle>
            <a:lvl1pPr algn="ctr">
              <a:defRPr sz="3200">
                <a:solidFill>
                  <a:schemeClr val="bg1"/>
                </a:solidFill>
                <a:latin typeface="Arial" panose="020B0604020202020204" pitchFamily="34" charset="0"/>
                <a:cs typeface="Arial" panose="020B0604020202020204" pitchFamily="34" charset="0"/>
              </a:defRPr>
            </a:lvl1pPr>
          </a:lstStyle>
          <a:p>
            <a:r>
              <a:rPr lang="es-CL" sz="3200" b="0" spc="10" dirty="0">
                <a:latin typeface="Arial"/>
                <a:cs typeface="Arial"/>
              </a:rPr>
              <a:t>Lorem ipsum </a:t>
            </a:r>
            <a:r>
              <a:rPr lang="es-CL" sz="3200" b="0" spc="5" dirty="0">
                <a:latin typeface="Arial"/>
                <a:cs typeface="Arial"/>
              </a:rPr>
              <a:t>dolor sit </a:t>
            </a:r>
            <a:r>
              <a:rPr lang="es-CL" sz="3200" b="0" spc="10" dirty="0">
                <a:latin typeface="Arial"/>
                <a:cs typeface="Arial"/>
              </a:rPr>
              <a:t>amet, consectetuer </a:t>
            </a:r>
            <a:r>
              <a:rPr lang="es-CL" sz="3200" b="0" spc="5" dirty="0">
                <a:latin typeface="Arial"/>
                <a:cs typeface="Arial"/>
              </a:rPr>
              <a:t>adipiscing </a:t>
            </a:r>
            <a:r>
              <a:rPr lang="es-CL" sz="3200" b="0" dirty="0">
                <a:latin typeface="Arial"/>
                <a:cs typeface="Arial"/>
              </a:rPr>
              <a:t>elit</a:t>
            </a:r>
            <a:endParaRPr lang="es-CL" dirty="0"/>
          </a:p>
        </p:txBody>
      </p:sp>
      <p:pic>
        <p:nvPicPr>
          <p:cNvPr id="28" name="Imagen 27">
            <a:extLst>
              <a:ext uri="{FF2B5EF4-FFF2-40B4-BE49-F238E27FC236}">
                <a16:creationId xmlns:a16="http://schemas.microsoft.com/office/drawing/2014/main" id="{CEFCCC79-9402-1A4A-9BAC-5814C2E4C98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89667" y="8484983"/>
            <a:ext cx="6220794" cy="2046492"/>
          </a:xfrm>
          <a:prstGeom prst="rect">
            <a:avLst/>
          </a:prstGeom>
        </p:spPr>
      </p:pic>
      <p:pic>
        <p:nvPicPr>
          <p:cNvPr id="21" name="Gráfico 20">
            <a:extLst>
              <a:ext uri="{FF2B5EF4-FFF2-40B4-BE49-F238E27FC236}">
                <a16:creationId xmlns:a16="http://schemas.microsoft.com/office/drawing/2014/main" id="{7E2454E7-43C6-B849-ACDE-EEC9338394C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10952" y="10282677"/>
            <a:ext cx="4224383" cy="8335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31" name="object 9">
            <a:extLst>
              <a:ext uri="{FF2B5EF4-FFF2-40B4-BE49-F238E27FC236}">
                <a16:creationId xmlns:a16="http://schemas.microsoft.com/office/drawing/2014/main" id="{D74EE1F9-2998-754F-AE8B-CC1AA4E2EE8A}"/>
              </a:ext>
            </a:extLst>
          </p:cNvPr>
          <p:cNvSpPr/>
          <p:nvPr userDrawn="1"/>
        </p:nvSpPr>
        <p:spPr>
          <a:xfrm>
            <a:off x="14603006" y="1768475"/>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317DE2"/>
          </a:solidFill>
        </p:spPr>
        <p:txBody>
          <a:bodyPr wrap="square" lIns="0" tIns="0" rIns="0" bIns="0" rtlCol="0"/>
          <a:lstStyle/>
          <a:p>
            <a:endParaRPr dirty="0"/>
          </a:p>
        </p:txBody>
      </p:sp>
      <p:sp>
        <p:nvSpPr>
          <p:cNvPr id="10" name="object 9">
            <a:extLst>
              <a:ext uri="{FF2B5EF4-FFF2-40B4-BE49-F238E27FC236}">
                <a16:creationId xmlns:a16="http://schemas.microsoft.com/office/drawing/2014/main" id="{8E5F013E-4F47-B444-9D43-991915429027}"/>
              </a:ext>
            </a:extLst>
          </p:cNvPr>
          <p:cNvSpPr/>
          <p:nvPr userDrawn="1"/>
        </p:nvSpPr>
        <p:spPr>
          <a:xfrm>
            <a:off x="10415337" y="1768476"/>
            <a:ext cx="3392804" cy="7616568"/>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chemeClr val="tx1"/>
          </a:solidFill>
        </p:spPr>
        <p:txBody>
          <a:bodyPr wrap="square" lIns="0" tIns="0" rIns="0" bIns="0" rtlCol="0"/>
          <a:lstStyle/>
          <a:p>
            <a:endParaRPr dirty="0"/>
          </a:p>
        </p:txBody>
      </p:sp>
      <p:sp>
        <p:nvSpPr>
          <p:cNvPr id="30" name="object 9">
            <a:extLst>
              <a:ext uri="{FF2B5EF4-FFF2-40B4-BE49-F238E27FC236}">
                <a16:creationId xmlns:a16="http://schemas.microsoft.com/office/drawing/2014/main" id="{3584D8FB-5C66-5246-B53F-AFBF8195582B}"/>
              </a:ext>
            </a:extLst>
          </p:cNvPr>
          <p:cNvSpPr/>
          <p:nvPr userDrawn="1"/>
        </p:nvSpPr>
        <p:spPr>
          <a:xfrm>
            <a:off x="6347214" y="1813303"/>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317DE2"/>
          </a:solidFill>
        </p:spPr>
        <p:txBody>
          <a:bodyPr wrap="square" lIns="0" tIns="0" rIns="0" bIns="0" rtlCol="0"/>
          <a:lstStyle/>
          <a:p>
            <a:endParaRPr/>
          </a:p>
        </p:txBody>
      </p:sp>
      <p:sp>
        <p:nvSpPr>
          <p:cNvPr id="29" name="object 9">
            <a:extLst>
              <a:ext uri="{FF2B5EF4-FFF2-40B4-BE49-F238E27FC236}">
                <a16:creationId xmlns:a16="http://schemas.microsoft.com/office/drawing/2014/main" id="{55C4F869-B90C-0B40-A9F9-ADC2D812A79E}"/>
              </a:ext>
            </a:extLst>
          </p:cNvPr>
          <p:cNvSpPr/>
          <p:nvPr userDrawn="1"/>
        </p:nvSpPr>
        <p:spPr>
          <a:xfrm>
            <a:off x="2235659" y="1820288"/>
            <a:ext cx="3392804" cy="7564755"/>
          </a:xfrm>
          <a:custGeom>
            <a:avLst/>
            <a:gdLst/>
            <a:ahLst/>
            <a:cxnLst/>
            <a:rect l="l" t="t" r="r" b="b"/>
            <a:pathLst>
              <a:path w="3392805" h="7564755">
                <a:moveTo>
                  <a:pt x="3392671" y="0"/>
                </a:moveTo>
                <a:lnTo>
                  <a:pt x="0" y="0"/>
                </a:lnTo>
                <a:lnTo>
                  <a:pt x="0" y="7564701"/>
                </a:lnTo>
                <a:lnTo>
                  <a:pt x="3392671" y="7564701"/>
                </a:lnTo>
                <a:lnTo>
                  <a:pt x="3392671" y="0"/>
                </a:lnTo>
                <a:close/>
              </a:path>
            </a:pathLst>
          </a:custGeom>
          <a:solidFill>
            <a:srgbClr val="317DE2"/>
          </a:solidFill>
        </p:spPr>
        <p:txBody>
          <a:bodyPr wrap="square" lIns="0" tIns="0" rIns="0" bIns="0" rtlCol="0"/>
          <a:lstStyle/>
          <a:p>
            <a:endParaRPr/>
          </a:p>
        </p:txBody>
      </p:sp>
      <p:sp>
        <p:nvSpPr>
          <p:cNvPr id="9" name="Marcador de texto 8">
            <a:extLst>
              <a:ext uri="{FF2B5EF4-FFF2-40B4-BE49-F238E27FC236}">
                <a16:creationId xmlns:a16="http://schemas.microsoft.com/office/drawing/2014/main" id="{B9F40AF0-87DA-0A48-B6E9-4219F4180CF3}"/>
              </a:ext>
            </a:extLst>
          </p:cNvPr>
          <p:cNvSpPr>
            <a:spLocks noGrp="1"/>
          </p:cNvSpPr>
          <p:nvPr>
            <p:ph type="body" sz="quarter" idx="10" hasCustomPrompt="1"/>
          </p:nvPr>
        </p:nvSpPr>
        <p:spPr>
          <a:xfrm>
            <a:off x="243205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2" name="Marcador de texto 8">
            <a:extLst>
              <a:ext uri="{FF2B5EF4-FFF2-40B4-BE49-F238E27FC236}">
                <a16:creationId xmlns:a16="http://schemas.microsoft.com/office/drawing/2014/main" id="{D90E074A-B7DF-8245-A38A-3D05E057F62E}"/>
              </a:ext>
            </a:extLst>
          </p:cNvPr>
          <p:cNvSpPr>
            <a:spLocks noGrp="1"/>
          </p:cNvSpPr>
          <p:nvPr>
            <p:ph type="body" sz="quarter" idx="11" hasCustomPrompt="1"/>
          </p:nvPr>
        </p:nvSpPr>
        <p:spPr>
          <a:xfrm>
            <a:off x="243205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01</a:t>
            </a:r>
            <a:endParaRPr lang="es-CL" dirty="0"/>
          </a:p>
        </p:txBody>
      </p:sp>
      <p:sp>
        <p:nvSpPr>
          <p:cNvPr id="34" name="Marcador de texto 33">
            <a:extLst>
              <a:ext uri="{FF2B5EF4-FFF2-40B4-BE49-F238E27FC236}">
                <a16:creationId xmlns:a16="http://schemas.microsoft.com/office/drawing/2014/main" id="{13C7172E-9E76-0741-9F46-1D2D52BD4AC6}"/>
              </a:ext>
            </a:extLst>
          </p:cNvPr>
          <p:cNvSpPr>
            <a:spLocks noGrp="1"/>
          </p:cNvSpPr>
          <p:nvPr>
            <p:ph type="body" sz="quarter" idx="12" hasCustomPrompt="1"/>
          </p:nvPr>
        </p:nvSpPr>
        <p:spPr>
          <a:xfrm>
            <a:off x="252090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5" name="Marcador de texto 8">
            <a:extLst>
              <a:ext uri="{FF2B5EF4-FFF2-40B4-BE49-F238E27FC236}">
                <a16:creationId xmlns:a16="http://schemas.microsoft.com/office/drawing/2014/main" id="{FCB94CB1-4B2F-854C-BFCE-F2F8A555D8FF}"/>
              </a:ext>
            </a:extLst>
          </p:cNvPr>
          <p:cNvSpPr>
            <a:spLocks noGrp="1"/>
          </p:cNvSpPr>
          <p:nvPr>
            <p:ph type="body" sz="quarter" idx="13" hasCustomPrompt="1"/>
          </p:nvPr>
        </p:nvSpPr>
        <p:spPr>
          <a:xfrm>
            <a:off x="6569873"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6" name="Marcador de texto 8">
            <a:extLst>
              <a:ext uri="{FF2B5EF4-FFF2-40B4-BE49-F238E27FC236}">
                <a16:creationId xmlns:a16="http://schemas.microsoft.com/office/drawing/2014/main" id="{230B54DA-B6A0-F547-8BE5-D93D21AF07E9}"/>
              </a:ext>
            </a:extLst>
          </p:cNvPr>
          <p:cNvSpPr>
            <a:spLocks noGrp="1"/>
          </p:cNvSpPr>
          <p:nvPr>
            <p:ph type="body" sz="quarter" idx="14" hasCustomPrompt="1"/>
          </p:nvPr>
        </p:nvSpPr>
        <p:spPr>
          <a:xfrm>
            <a:off x="6569873"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02</a:t>
            </a:r>
            <a:endParaRPr lang="es-CL" dirty="0"/>
          </a:p>
        </p:txBody>
      </p:sp>
      <p:sp>
        <p:nvSpPr>
          <p:cNvPr id="37" name="Marcador de texto 33">
            <a:extLst>
              <a:ext uri="{FF2B5EF4-FFF2-40B4-BE49-F238E27FC236}">
                <a16:creationId xmlns:a16="http://schemas.microsoft.com/office/drawing/2014/main" id="{049144DE-9B32-BF42-AC58-CA84B84FCC1D}"/>
              </a:ext>
            </a:extLst>
          </p:cNvPr>
          <p:cNvSpPr>
            <a:spLocks noGrp="1"/>
          </p:cNvSpPr>
          <p:nvPr>
            <p:ph type="body" sz="quarter" idx="15" hasCustomPrompt="1"/>
          </p:nvPr>
        </p:nvSpPr>
        <p:spPr>
          <a:xfrm>
            <a:off x="6658730"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38" name="Marcador de texto 8">
            <a:extLst>
              <a:ext uri="{FF2B5EF4-FFF2-40B4-BE49-F238E27FC236}">
                <a16:creationId xmlns:a16="http://schemas.microsoft.com/office/drawing/2014/main" id="{3AD26DB2-ADE0-4647-9024-836E85450201}"/>
              </a:ext>
            </a:extLst>
          </p:cNvPr>
          <p:cNvSpPr>
            <a:spLocks noGrp="1"/>
          </p:cNvSpPr>
          <p:nvPr>
            <p:ph type="body" sz="quarter" idx="16" hasCustomPrompt="1"/>
          </p:nvPr>
        </p:nvSpPr>
        <p:spPr>
          <a:xfrm>
            <a:off x="10642730"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39" name="Marcador de texto 8">
            <a:extLst>
              <a:ext uri="{FF2B5EF4-FFF2-40B4-BE49-F238E27FC236}">
                <a16:creationId xmlns:a16="http://schemas.microsoft.com/office/drawing/2014/main" id="{B4CCB6D0-24E1-6C4B-B00D-A59898F66512}"/>
              </a:ext>
            </a:extLst>
          </p:cNvPr>
          <p:cNvSpPr>
            <a:spLocks noGrp="1"/>
          </p:cNvSpPr>
          <p:nvPr>
            <p:ph type="body" sz="quarter" idx="17" hasCustomPrompt="1"/>
          </p:nvPr>
        </p:nvSpPr>
        <p:spPr>
          <a:xfrm>
            <a:off x="10642730"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03</a:t>
            </a:r>
            <a:endParaRPr lang="es-CL" dirty="0"/>
          </a:p>
        </p:txBody>
      </p:sp>
      <p:sp>
        <p:nvSpPr>
          <p:cNvPr id="40" name="Marcador de texto 33">
            <a:extLst>
              <a:ext uri="{FF2B5EF4-FFF2-40B4-BE49-F238E27FC236}">
                <a16:creationId xmlns:a16="http://schemas.microsoft.com/office/drawing/2014/main" id="{E791DE5B-F3FB-2249-88C9-850052F11B11}"/>
              </a:ext>
            </a:extLst>
          </p:cNvPr>
          <p:cNvSpPr>
            <a:spLocks noGrp="1"/>
          </p:cNvSpPr>
          <p:nvPr>
            <p:ph type="body" sz="quarter" idx="18" hasCustomPrompt="1"/>
          </p:nvPr>
        </p:nvSpPr>
        <p:spPr>
          <a:xfrm>
            <a:off x="10731587"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1" name="Marcador de texto 8">
            <a:extLst>
              <a:ext uri="{FF2B5EF4-FFF2-40B4-BE49-F238E27FC236}">
                <a16:creationId xmlns:a16="http://schemas.microsoft.com/office/drawing/2014/main" id="{BFEC8CF8-CD6A-2D46-9209-80CB6E375741}"/>
              </a:ext>
            </a:extLst>
          </p:cNvPr>
          <p:cNvSpPr>
            <a:spLocks noGrp="1"/>
          </p:cNvSpPr>
          <p:nvPr>
            <p:ph type="body" sz="quarter" idx="19" hasCustomPrompt="1"/>
          </p:nvPr>
        </p:nvSpPr>
        <p:spPr>
          <a:xfrm>
            <a:off x="14844104" y="4968875"/>
            <a:ext cx="3005299" cy="553998"/>
          </a:xfrm>
        </p:spPr>
        <p:txBody>
          <a:bodyPr/>
          <a:lstStyle>
            <a:lvl1pPr algn="ctr">
              <a:defRPr sz="3600" b="1">
                <a:solidFill>
                  <a:schemeClr val="bg1"/>
                </a:solidFill>
                <a:latin typeface="Arial" panose="020B0604020202020204" pitchFamily="34" charset="0"/>
                <a:cs typeface="Arial" panose="020B0604020202020204" pitchFamily="34" charset="0"/>
              </a:defRPr>
            </a:lvl1pPr>
          </a:lstStyle>
          <a:p>
            <a:r>
              <a:rPr lang="es-ES" dirty="0"/>
              <a:t>TEXTO</a:t>
            </a:r>
            <a:endParaRPr lang="es-CL" dirty="0"/>
          </a:p>
        </p:txBody>
      </p:sp>
      <p:sp>
        <p:nvSpPr>
          <p:cNvPr id="42" name="Marcador de texto 8">
            <a:extLst>
              <a:ext uri="{FF2B5EF4-FFF2-40B4-BE49-F238E27FC236}">
                <a16:creationId xmlns:a16="http://schemas.microsoft.com/office/drawing/2014/main" id="{2B4261FE-A1D1-4B4F-95F4-6ED010B1120F}"/>
              </a:ext>
            </a:extLst>
          </p:cNvPr>
          <p:cNvSpPr>
            <a:spLocks noGrp="1"/>
          </p:cNvSpPr>
          <p:nvPr>
            <p:ph type="body" sz="quarter" idx="20" hasCustomPrompt="1"/>
          </p:nvPr>
        </p:nvSpPr>
        <p:spPr>
          <a:xfrm>
            <a:off x="14844104" y="2200396"/>
            <a:ext cx="2955170" cy="2308324"/>
          </a:xfrm>
        </p:spPr>
        <p:txBody>
          <a:bodyPr/>
          <a:lstStyle>
            <a:lvl1pPr algn="ctr">
              <a:defRPr sz="15000" b="1">
                <a:solidFill>
                  <a:schemeClr val="bg1"/>
                </a:solidFill>
                <a:latin typeface="Arial" panose="020B0604020202020204" pitchFamily="34" charset="0"/>
                <a:cs typeface="Arial" panose="020B0604020202020204" pitchFamily="34" charset="0"/>
              </a:defRPr>
            </a:lvl1pPr>
          </a:lstStyle>
          <a:p>
            <a:r>
              <a:rPr lang="es-ES" dirty="0"/>
              <a:t>04</a:t>
            </a:r>
            <a:endParaRPr lang="es-CL" dirty="0"/>
          </a:p>
        </p:txBody>
      </p:sp>
      <p:sp>
        <p:nvSpPr>
          <p:cNvPr id="43" name="Marcador de texto 33">
            <a:extLst>
              <a:ext uri="{FF2B5EF4-FFF2-40B4-BE49-F238E27FC236}">
                <a16:creationId xmlns:a16="http://schemas.microsoft.com/office/drawing/2014/main" id="{675B8AD7-87CC-C84B-AFAA-1219F5560E53}"/>
              </a:ext>
            </a:extLst>
          </p:cNvPr>
          <p:cNvSpPr>
            <a:spLocks noGrp="1"/>
          </p:cNvSpPr>
          <p:nvPr>
            <p:ph type="body" sz="quarter" idx="21" hasCustomPrompt="1"/>
          </p:nvPr>
        </p:nvSpPr>
        <p:spPr>
          <a:xfrm>
            <a:off x="14932961" y="5908547"/>
            <a:ext cx="2916442" cy="553998"/>
          </a:xfrm>
        </p:spPr>
        <p:txBody>
          <a:bodyPr/>
          <a:lstStyle>
            <a:lvl1pPr algn="ctr">
              <a:defRPr>
                <a:solidFill>
                  <a:schemeClr val="bg1"/>
                </a:solidFill>
                <a:latin typeface="Arial" panose="020B0604020202020204" pitchFamily="34" charset="0"/>
                <a:cs typeface="Arial" panose="020B0604020202020204" pitchFamily="34" charset="0"/>
              </a:defRPr>
            </a:lvl1pPr>
          </a:lstStyle>
          <a:p>
            <a:r>
              <a:rPr lang="es-CL" sz="1800" b="0" spc="10" dirty="0">
                <a:latin typeface="Arial"/>
                <a:cs typeface="Arial"/>
              </a:rPr>
              <a:t>Lorem ipsum </a:t>
            </a:r>
            <a:r>
              <a:rPr lang="es-CL" sz="1800" b="0" spc="5" dirty="0">
                <a:latin typeface="Arial"/>
                <a:cs typeface="Arial"/>
              </a:rPr>
              <a:t>dolor sit </a:t>
            </a:r>
            <a:r>
              <a:rPr lang="es-CL" sz="1800" b="0" spc="10" dirty="0">
                <a:latin typeface="Arial"/>
                <a:cs typeface="Arial"/>
              </a:rPr>
              <a:t>amet, consectetuer </a:t>
            </a:r>
            <a:r>
              <a:rPr lang="es-CL" sz="1800" b="0" spc="5" dirty="0">
                <a:latin typeface="Arial"/>
                <a:cs typeface="Arial"/>
              </a:rPr>
              <a:t>adipiscing </a:t>
            </a:r>
            <a:r>
              <a:rPr lang="es-CL" sz="1800" b="0" dirty="0">
                <a:latin typeface="Arial"/>
                <a:cs typeface="Arial"/>
              </a:rPr>
              <a:t>elit</a:t>
            </a:r>
            <a:endParaRPr lang="es-CL" dirty="0"/>
          </a:p>
        </p:txBody>
      </p:sp>
      <p:sp>
        <p:nvSpPr>
          <p:cNvPr id="44" name="object 13">
            <a:extLst>
              <a:ext uri="{FF2B5EF4-FFF2-40B4-BE49-F238E27FC236}">
                <a16:creationId xmlns:a16="http://schemas.microsoft.com/office/drawing/2014/main" id="{9B5E9D9A-47C1-1E44-B23B-6F1ADDE4D8E6}"/>
              </a:ext>
            </a:extLst>
          </p:cNvPr>
          <p:cNvSpPr/>
          <p:nvPr userDrawn="1"/>
        </p:nvSpPr>
        <p:spPr>
          <a:xfrm>
            <a:off x="3579241"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sp>
        <p:nvSpPr>
          <p:cNvPr id="45" name="object 13">
            <a:extLst>
              <a:ext uri="{FF2B5EF4-FFF2-40B4-BE49-F238E27FC236}">
                <a16:creationId xmlns:a16="http://schemas.microsoft.com/office/drawing/2014/main" id="{1ABCC154-C69E-B546-A2BD-4C9F96651155}"/>
              </a:ext>
            </a:extLst>
          </p:cNvPr>
          <p:cNvSpPr/>
          <p:nvPr userDrawn="1"/>
        </p:nvSpPr>
        <p:spPr>
          <a:xfrm>
            <a:off x="7667696"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sp>
        <p:nvSpPr>
          <p:cNvPr id="46" name="object 13">
            <a:extLst>
              <a:ext uri="{FF2B5EF4-FFF2-40B4-BE49-F238E27FC236}">
                <a16:creationId xmlns:a16="http://schemas.microsoft.com/office/drawing/2014/main" id="{982DA456-C055-9C46-9D2A-E2B01BD77B0E}"/>
              </a:ext>
            </a:extLst>
          </p:cNvPr>
          <p:cNvSpPr/>
          <p:nvPr userDrawn="1"/>
        </p:nvSpPr>
        <p:spPr>
          <a:xfrm>
            <a:off x="15995650" y="573087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tx1"/>
          </a:solidFill>
        </p:spPr>
        <p:txBody>
          <a:bodyPr wrap="square" lIns="0" tIns="0" rIns="0" bIns="0" rtlCol="0"/>
          <a:lstStyle/>
          <a:p>
            <a:endParaRPr/>
          </a:p>
        </p:txBody>
      </p:sp>
      <p:sp>
        <p:nvSpPr>
          <p:cNvPr id="47" name="object 13">
            <a:extLst>
              <a:ext uri="{FF2B5EF4-FFF2-40B4-BE49-F238E27FC236}">
                <a16:creationId xmlns:a16="http://schemas.microsoft.com/office/drawing/2014/main" id="{6BD4CEE4-F664-604F-98CF-699643BD4FFF}"/>
              </a:ext>
            </a:extLst>
          </p:cNvPr>
          <p:cNvSpPr/>
          <p:nvPr userDrawn="1"/>
        </p:nvSpPr>
        <p:spPr>
          <a:xfrm>
            <a:off x="11728450" y="5719885"/>
            <a:ext cx="751840" cy="60325"/>
          </a:xfrm>
          <a:custGeom>
            <a:avLst/>
            <a:gdLst/>
            <a:ahLst/>
            <a:cxnLst/>
            <a:rect l="l" t="t" r="r" b="b"/>
            <a:pathLst>
              <a:path w="751839" h="60325">
                <a:moveTo>
                  <a:pt x="751281" y="0"/>
                </a:moveTo>
                <a:lnTo>
                  <a:pt x="0" y="0"/>
                </a:lnTo>
                <a:lnTo>
                  <a:pt x="0" y="23914"/>
                </a:lnTo>
                <a:lnTo>
                  <a:pt x="0" y="36068"/>
                </a:lnTo>
                <a:lnTo>
                  <a:pt x="0" y="60096"/>
                </a:lnTo>
                <a:lnTo>
                  <a:pt x="751281" y="60096"/>
                </a:lnTo>
                <a:lnTo>
                  <a:pt x="751281" y="36068"/>
                </a:lnTo>
                <a:lnTo>
                  <a:pt x="751281" y="23914"/>
                </a:lnTo>
                <a:lnTo>
                  <a:pt x="751281" y="0"/>
                </a:lnTo>
                <a:close/>
              </a:path>
            </a:pathLst>
          </a:custGeom>
          <a:solidFill>
            <a:schemeClr val="bg1"/>
          </a:solidFill>
        </p:spPr>
        <p:txBody>
          <a:bodyPr wrap="square" lIns="0" tIns="0" rIns="0" bIns="0" rtlCol="0"/>
          <a:lstStyle/>
          <a:p>
            <a:endParaRPr/>
          </a:p>
        </p:txBody>
      </p:sp>
      <p:sp>
        <p:nvSpPr>
          <p:cNvPr id="48" name="object 2">
            <a:extLst>
              <a:ext uri="{FF2B5EF4-FFF2-40B4-BE49-F238E27FC236}">
                <a16:creationId xmlns:a16="http://schemas.microsoft.com/office/drawing/2014/main" id="{0B67C3A2-010D-4140-ABF4-F72A6A7F378C}"/>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49" name="object 3">
            <a:extLst>
              <a:ext uri="{FF2B5EF4-FFF2-40B4-BE49-F238E27FC236}">
                <a16:creationId xmlns:a16="http://schemas.microsoft.com/office/drawing/2014/main" id="{D2D447AF-9C93-1A41-9207-B51827B0B3A7}"/>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50" name="object 4">
            <a:extLst>
              <a:ext uri="{FF2B5EF4-FFF2-40B4-BE49-F238E27FC236}">
                <a16:creationId xmlns:a16="http://schemas.microsoft.com/office/drawing/2014/main" id="{3185B5ED-2353-7F43-98D6-FB917C139291}"/>
              </a:ext>
            </a:extLst>
          </p:cNvPr>
          <p:cNvGrpSpPr/>
          <p:nvPr userDrawn="1"/>
        </p:nvGrpSpPr>
        <p:grpSpPr>
          <a:xfrm>
            <a:off x="19131280" y="10355374"/>
            <a:ext cx="445770" cy="598170"/>
            <a:chOff x="18406074" y="10234089"/>
            <a:chExt cx="445770" cy="598170"/>
          </a:xfrm>
        </p:grpSpPr>
        <p:sp>
          <p:nvSpPr>
            <p:cNvPr id="51" name="object 5">
              <a:extLst>
                <a:ext uri="{FF2B5EF4-FFF2-40B4-BE49-F238E27FC236}">
                  <a16:creationId xmlns:a16="http://schemas.microsoft.com/office/drawing/2014/main" id="{886CB714-3245-7648-B161-D646B4D8D540}"/>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52" name="object 6">
              <a:extLst>
                <a:ext uri="{FF2B5EF4-FFF2-40B4-BE49-F238E27FC236}">
                  <a16:creationId xmlns:a16="http://schemas.microsoft.com/office/drawing/2014/main" id="{70D7E7E3-B924-4C4F-B481-828638FCF065}"/>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53" name="Gráfico 52">
            <a:extLst>
              <a:ext uri="{FF2B5EF4-FFF2-40B4-BE49-F238E27FC236}">
                <a16:creationId xmlns:a16="http://schemas.microsoft.com/office/drawing/2014/main" id="{BEBF0785-D638-6446-9E71-B794CEB230F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25995" y="10351817"/>
            <a:ext cx="4224383" cy="833510"/>
          </a:xfrm>
          <a:prstGeom prst="rect">
            <a:avLst/>
          </a:prstGeom>
        </p:spPr>
      </p:pic>
    </p:spTree>
    <p:extLst>
      <p:ext uri="{BB962C8B-B14F-4D97-AF65-F5344CB8AC3E}">
        <p14:creationId xmlns:p14="http://schemas.microsoft.com/office/powerpoint/2010/main" val="1921211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4" name="Rectángulo 23">
            <a:extLst>
              <a:ext uri="{FF2B5EF4-FFF2-40B4-BE49-F238E27FC236}">
                <a16:creationId xmlns:a16="http://schemas.microsoft.com/office/drawing/2014/main" id="{84BBD3E8-4E3E-7143-93D6-703701B55B8F}"/>
              </a:ext>
            </a:extLst>
          </p:cNvPr>
          <p:cNvSpPr/>
          <p:nvPr userDrawn="1"/>
        </p:nvSpPr>
        <p:spPr>
          <a:xfrm>
            <a:off x="1" y="828729"/>
            <a:ext cx="4946650" cy="1168346"/>
          </a:xfrm>
          <a:prstGeom prst="rect">
            <a:avLst/>
          </a:prstGeom>
          <a:solidFill>
            <a:srgbClr val="317D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object 3">
            <a:extLst>
              <a:ext uri="{FF2B5EF4-FFF2-40B4-BE49-F238E27FC236}">
                <a16:creationId xmlns:a16="http://schemas.microsoft.com/office/drawing/2014/main" id="{3F0A3CF7-27AF-C54F-8A82-249182FDF036}"/>
              </a:ext>
            </a:extLst>
          </p:cNvPr>
          <p:cNvSpPr/>
          <p:nvPr userDrawn="1"/>
        </p:nvSpPr>
        <p:spPr>
          <a:xfrm>
            <a:off x="4998572" y="828729"/>
            <a:ext cx="152400" cy="1168346"/>
          </a:xfrm>
          <a:custGeom>
            <a:avLst/>
            <a:gdLst/>
            <a:ahLst/>
            <a:cxnLst/>
            <a:rect l="l" t="t" r="r" b="b"/>
            <a:pathLst>
              <a:path w="53339" h="6827520">
                <a:moveTo>
                  <a:pt x="26606" y="0"/>
                </a:moveTo>
                <a:lnTo>
                  <a:pt x="16269" y="2095"/>
                </a:lnTo>
                <a:lnTo>
                  <a:pt x="7809" y="7806"/>
                </a:lnTo>
                <a:lnTo>
                  <a:pt x="2097" y="16264"/>
                </a:lnTo>
                <a:lnTo>
                  <a:pt x="0" y="26606"/>
                </a:lnTo>
                <a:lnTo>
                  <a:pt x="0" y="6800368"/>
                </a:lnTo>
                <a:lnTo>
                  <a:pt x="2097" y="6810704"/>
                </a:lnTo>
                <a:lnTo>
                  <a:pt x="7809" y="6819160"/>
                </a:lnTo>
                <a:lnTo>
                  <a:pt x="16269" y="6824869"/>
                </a:lnTo>
                <a:lnTo>
                  <a:pt x="26606" y="6826964"/>
                </a:lnTo>
                <a:lnTo>
                  <a:pt x="36943" y="6824869"/>
                </a:lnTo>
                <a:lnTo>
                  <a:pt x="45403" y="6819160"/>
                </a:lnTo>
                <a:lnTo>
                  <a:pt x="51115" y="6810704"/>
                </a:lnTo>
                <a:lnTo>
                  <a:pt x="53213" y="6800368"/>
                </a:lnTo>
                <a:lnTo>
                  <a:pt x="53213" y="26606"/>
                </a:lnTo>
                <a:lnTo>
                  <a:pt x="51115" y="16264"/>
                </a:lnTo>
                <a:lnTo>
                  <a:pt x="45403" y="7806"/>
                </a:lnTo>
                <a:lnTo>
                  <a:pt x="36943" y="2095"/>
                </a:lnTo>
                <a:lnTo>
                  <a:pt x="26606" y="0"/>
                </a:lnTo>
                <a:close/>
              </a:path>
            </a:pathLst>
          </a:custGeom>
          <a:solidFill>
            <a:srgbClr val="1A1A1A"/>
          </a:solidFill>
        </p:spPr>
        <p:txBody>
          <a:bodyPr wrap="square" lIns="0" tIns="0" rIns="0" bIns="0" rtlCol="0"/>
          <a:lstStyle/>
          <a:p>
            <a:endParaRPr/>
          </a:p>
        </p:txBody>
      </p:sp>
      <p:sp>
        <p:nvSpPr>
          <p:cNvPr id="28" name="Marcador de texto 26">
            <a:extLst>
              <a:ext uri="{FF2B5EF4-FFF2-40B4-BE49-F238E27FC236}">
                <a16:creationId xmlns:a16="http://schemas.microsoft.com/office/drawing/2014/main" id="{60CA0A8E-31A5-234D-AC7B-9748F2C7593B}"/>
              </a:ext>
            </a:extLst>
          </p:cNvPr>
          <p:cNvSpPr>
            <a:spLocks noGrp="1"/>
          </p:cNvSpPr>
          <p:nvPr>
            <p:ph type="body" sz="quarter" idx="10" hasCustomPrompt="1"/>
          </p:nvPr>
        </p:nvSpPr>
        <p:spPr>
          <a:xfrm>
            <a:off x="574040" y="1258411"/>
            <a:ext cx="4343400" cy="1477328"/>
          </a:xfrm>
        </p:spPr>
        <p:txBody>
          <a:bodyPr/>
          <a:lstStyle>
            <a:lvl1pPr algn="l">
              <a:defRPr sz="4800" b="1">
                <a:solidFill>
                  <a:schemeClr val="tx1"/>
                </a:solidFill>
                <a:latin typeface="Arial" panose="020B0604020202020204" pitchFamily="34" charset="0"/>
                <a:cs typeface="Arial" panose="020B0604020202020204" pitchFamily="34" charset="0"/>
              </a:defRPr>
            </a:lvl1pPr>
          </a:lstStyle>
          <a:p>
            <a:r>
              <a:rPr lang="es-ES" dirty="0"/>
              <a:t>TEXTO LOREM IPSUM</a:t>
            </a:r>
            <a:endParaRPr lang="es-CL" dirty="0"/>
          </a:p>
        </p:txBody>
      </p:sp>
      <p:sp>
        <p:nvSpPr>
          <p:cNvPr id="31" name="Marcador de texto 3">
            <a:extLst>
              <a:ext uri="{FF2B5EF4-FFF2-40B4-BE49-F238E27FC236}">
                <a16:creationId xmlns:a16="http://schemas.microsoft.com/office/drawing/2014/main" id="{B2FCA64A-F62A-7D46-AFDE-4EB256B113A8}"/>
              </a:ext>
            </a:extLst>
          </p:cNvPr>
          <p:cNvSpPr>
            <a:spLocks noGrp="1"/>
          </p:cNvSpPr>
          <p:nvPr>
            <p:ph type="body" sz="quarter" idx="12" hasCustomPrompt="1"/>
          </p:nvPr>
        </p:nvSpPr>
        <p:spPr>
          <a:xfrm>
            <a:off x="574675" y="2911475"/>
            <a:ext cx="4343400" cy="1231106"/>
          </a:xfrm>
        </p:spPr>
        <p:txBody>
          <a:bodyPr/>
          <a:lstStyle>
            <a:lvl1pPr>
              <a:defRPr sz="2000">
                <a:latin typeface="Arial" panose="020B0604020202020204" pitchFamily="34" charset="0"/>
                <a:cs typeface="Arial" panose="020B0604020202020204" pitchFamily="34" charset="0"/>
              </a:defRPr>
            </a:lvl1pPr>
          </a:lstStyle>
          <a:p>
            <a:r>
              <a:rPr lang="es-ES" dirty="0" err="1"/>
              <a:t>Lorem</a:t>
            </a:r>
            <a:r>
              <a:rPr lang="es-ES" dirty="0"/>
              <a:t> </a:t>
            </a:r>
            <a:r>
              <a:rPr lang="es-ES" dirty="0" err="1"/>
              <a:t>ipsum</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mannt</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a:t>
            </a:r>
            <a:r>
              <a:rPr lang="es-ES" dirty="0"/>
              <a:t> </a:t>
            </a:r>
            <a:r>
              <a:rPr lang="es-ES" dirty="0" err="1"/>
              <a:t>mcorper</a:t>
            </a:r>
            <a:r>
              <a:rPr lang="es-ES" dirty="0"/>
              <a:t> </a:t>
            </a:r>
            <a:r>
              <a:rPr lang="es-ES" dirty="0" err="1"/>
              <a:t>suscipit</a:t>
            </a:r>
            <a:r>
              <a:rPr lang="es-ES" dirty="0"/>
              <a:t> lo</a:t>
            </a:r>
          </a:p>
          <a:p>
            <a:endParaRPr lang="es-ES" dirty="0"/>
          </a:p>
        </p:txBody>
      </p:sp>
      <p:sp>
        <p:nvSpPr>
          <p:cNvPr id="32" name="object 2">
            <a:extLst>
              <a:ext uri="{FF2B5EF4-FFF2-40B4-BE49-F238E27FC236}">
                <a16:creationId xmlns:a16="http://schemas.microsoft.com/office/drawing/2014/main" id="{3E996A7B-5475-8648-80AF-B9FC4BDFAFBC}"/>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33" name="object 3">
            <a:extLst>
              <a:ext uri="{FF2B5EF4-FFF2-40B4-BE49-F238E27FC236}">
                <a16:creationId xmlns:a16="http://schemas.microsoft.com/office/drawing/2014/main" id="{0A761E5C-A140-404A-B948-83BB07042F18}"/>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34" name="object 4">
            <a:extLst>
              <a:ext uri="{FF2B5EF4-FFF2-40B4-BE49-F238E27FC236}">
                <a16:creationId xmlns:a16="http://schemas.microsoft.com/office/drawing/2014/main" id="{F85B8010-B39D-E141-A442-43BA37AA9298}"/>
              </a:ext>
            </a:extLst>
          </p:cNvPr>
          <p:cNvGrpSpPr/>
          <p:nvPr userDrawn="1"/>
        </p:nvGrpSpPr>
        <p:grpSpPr>
          <a:xfrm>
            <a:off x="19131280" y="10355374"/>
            <a:ext cx="445770" cy="598170"/>
            <a:chOff x="18406074" y="10234089"/>
            <a:chExt cx="445770" cy="598170"/>
          </a:xfrm>
        </p:grpSpPr>
        <p:sp>
          <p:nvSpPr>
            <p:cNvPr id="35" name="object 5">
              <a:extLst>
                <a:ext uri="{FF2B5EF4-FFF2-40B4-BE49-F238E27FC236}">
                  <a16:creationId xmlns:a16="http://schemas.microsoft.com/office/drawing/2014/main" id="{6777C2CC-3F19-944C-A6BE-3BA7FDE0AB12}"/>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36" name="object 6">
              <a:extLst>
                <a:ext uri="{FF2B5EF4-FFF2-40B4-BE49-F238E27FC236}">
                  <a16:creationId xmlns:a16="http://schemas.microsoft.com/office/drawing/2014/main" id="{867BBFEF-9432-8A42-A7EF-5A6AD57D317D}"/>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37" name="Gráfico 36">
            <a:extLst>
              <a:ext uri="{FF2B5EF4-FFF2-40B4-BE49-F238E27FC236}">
                <a16:creationId xmlns:a16="http://schemas.microsoft.com/office/drawing/2014/main" id="{A8B463B4-447A-7B4A-914E-C9D22D793B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25995" y="10351817"/>
            <a:ext cx="4224383" cy="8335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F0C62AA-7E37-6845-8D8A-ED2B4A209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0104100" cy="7378258"/>
          </a:xfrm>
          <a:prstGeom prst="rect">
            <a:avLst/>
          </a:prstGeom>
        </p:spPr>
      </p:pic>
      <p:sp>
        <p:nvSpPr>
          <p:cNvPr id="35" name="object 2">
            <a:extLst>
              <a:ext uri="{FF2B5EF4-FFF2-40B4-BE49-F238E27FC236}">
                <a16:creationId xmlns:a16="http://schemas.microsoft.com/office/drawing/2014/main" id="{8B4706A3-2EB4-0941-8713-118E1EE44C32}"/>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36" name="object 3">
            <a:extLst>
              <a:ext uri="{FF2B5EF4-FFF2-40B4-BE49-F238E27FC236}">
                <a16:creationId xmlns:a16="http://schemas.microsoft.com/office/drawing/2014/main" id="{1D44F9E2-5379-7E4A-83D8-2FDE2AFAFEF9}"/>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37" name="object 4">
            <a:extLst>
              <a:ext uri="{FF2B5EF4-FFF2-40B4-BE49-F238E27FC236}">
                <a16:creationId xmlns:a16="http://schemas.microsoft.com/office/drawing/2014/main" id="{0360ECE7-3B5A-AA42-B97A-B717880F7FD0}"/>
              </a:ext>
            </a:extLst>
          </p:cNvPr>
          <p:cNvGrpSpPr/>
          <p:nvPr userDrawn="1"/>
        </p:nvGrpSpPr>
        <p:grpSpPr>
          <a:xfrm>
            <a:off x="19131280" y="10355374"/>
            <a:ext cx="445770" cy="598170"/>
            <a:chOff x="18406074" y="10234089"/>
            <a:chExt cx="445770" cy="598170"/>
          </a:xfrm>
        </p:grpSpPr>
        <p:sp>
          <p:nvSpPr>
            <p:cNvPr id="38" name="object 5">
              <a:extLst>
                <a:ext uri="{FF2B5EF4-FFF2-40B4-BE49-F238E27FC236}">
                  <a16:creationId xmlns:a16="http://schemas.microsoft.com/office/drawing/2014/main" id="{A6298163-CFF5-EA4A-8794-9DB6E054DA1C}"/>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39" name="object 6">
              <a:extLst>
                <a:ext uri="{FF2B5EF4-FFF2-40B4-BE49-F238E27FC236}">
                  <a16:creationId xmlns:a16="http://schemas.microsoft.com/office/drawing/2014/main" id="{93ED0631-D4B8-9245-AED9-7FFC3DF8BF8D}"/>
                </a:ext>
              </a:extLst>
            </p:cNvPr>
            <p:cNvPicPr/>
            <p:nvPr/>
          </p:nvPicPr>
          <p:blipFill>
            <a:blip r:embed="rId3"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40" name="Gráfico 39">
            <a:extLst>
              <a:ext uri="{FF2B5EF4-FFF2-40B4-BE49-F238E27FC236}">
                <a16:creationId xmlns:a16="http://schemas.microsoft.com/office/drawing/2014/main" id="{753FB46B-300A-F44F-AAAA-E67F66AD18C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25995" y="10351817"/>
            <a:ext cx="4224383" cy="833510"/>
          </a:xfrm>
          <a:prstGeom prst="rect">
            <a:avLst/>
          </a:prstGeom>
        </p:spPr>
      </p:pic>
      <p:sp>
        <p:nvSpPr>
          <p:cNvPr id="41" name="Título 10">
            <a:extLst>
              <a:ext uri="{FF2B5EF4-FFF2-40B4-BE49-F238E27FC236}">
                <a16:creationId xmlns:a16="http://schemas.microsoft.com/office/drawing/2014/main" id="{01AF9639-B5F6-6546-8B77-C66957275E66}"/>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42" name="Conector recto 41">
            <a:extLst>
              <a:ext uri="{FF2B5EF4-FFF2-40B4-BE49-F238E27FC236}">
                <a16:creationId xmlns:a16="http://schemas.microsoft.com/office/drawing/2014/main" id="{A9205323-AC03-D74A-AEE3-E3B4BB450B70}"/>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Marcador de texto 3">
            <a:extLst>
              <a:ext uri="{FF2B5EF4-FFF2-40B4-BE49-F238E27FC236}">
                <a16:creationId xmlns:a16="http://schemas.microsoft.com/office/drawing/2014/main" id="{35C72942-F7B7-3241-84D0-E36AF6C76506}"/>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4323C78-91D7-DE47-86DA-6F7685E6C6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196"/>
            <a:ext cx="20104100" cy="7520510"/>
          </a:xfrm>
          <a:prstGeom prst="rect">
            <a:avLst/>
          </a:prstGeom>
        </p:spPr>
      </p:pic>
      <p:sp>
        <p:nvSpPr>
          <p:cNvPr id="30" name="object 2">
            <a:extLst>
              <a:ext uri="{FF2B5EF4-FFF2-40B4-BE49-F238E27FC236}">
                <a16:creationId xmlns:a16="http://schemas.microsoft.com/office/drawing/2014/main" id="{1A05C437-F6E2-1346-92B2-6EC80A6C890F}"/>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31" name="object 3">
            <a:extLst>
              <a:ext uri="{FF2B5EF4-FFF2-40B4-BE49-F238E27FC236}">
                <a16:creationId xmlns:a16="http://schemas.microsoft.com/office/drawing/2014/main" id="{5A8637DA-970F-8F4E-A3B3-DC09DAE3D0BE}"/>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32" name="object 4">
            <a:extLst>
              <a:ext uri="{FF2B5EF4-FFF2-40B4-BE49-F238E27FC236}">
                <a16:creationId xmlns:a16="http://schemas.microsoft.com/office/drawing/2014/main" id="{F0E47495-3EF8-A445-9410-936564B2BEE9}"/>
              </a:ext>
            </a:extLst>
          </p:cNvPr>
          <p:cNvGrpSpPr/>
          <p:nvPr userDrawn="1"/>
        </p:nvGrpSpPr>
        <p:grpSpPr>
          <a:xfrm>
            <a:off x="19131280" y="10355374"/>
            <a:ext cx="445770" cy="598170"/>
            <a:chOff x="18406074" y="10234089"/>
            <a:chExt cx="445770" cy="598170"/>
          </a:xfrm>
        </p:grpSpPr>
        <p:sp>
          <p:nvSpPr>
            <p:cNvPr id="33" name="object 5">
              <a:extLst>
                <a:ext uri="{FF2B5EF4-FFF2-40B4-BE49-F238E27FC236}">
                  <a16:creationId xmlns:a16="http://schemas.microsoft.com/office/drawing/2014/main" id="{0FBC0564-595F-864D-91F5-A9613FFC17D2}"/>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34" name="object 6">
              <a:extLst>
                <a:ext uri="{FF2B5EF4-FFF2-40B4-BE49-F238E27FC236}">
                  <a16:creationId xmlns:a16="http://schemas.microsoft.com/office/drawing/2014/main" id="{D3F1EA37-869B-F94C-A100-2DFE634B7A52}"/>
                </a:ext>
              </a:extLst>
            </p:cNvPr>
            <p:cNvPicPr/>
            <p:nvPr/>
          </p:nvPicPr>
          <p:blipFill>
            <a:blip r:embed="rId3"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35" name="Gráfico 34">
            <a:extLst>
              <a:ext uri="{FF2B5EF4-FFF2-40B4-BE49-F238E27FC236}">
                <a16:creationId xmlns:a16="http://schemas.microsoft.com/office/drawing/2014/main" id="{9B30EE24-9E48-634A-8BF4-69FBC5B32A9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25995" y="10351817"/>
            <a:ext cx="4224383" cy="833510"/>
          </a:xfrm>
          <a:prstGeom prst="rect">
            <a:avLst/>
          </a:prstGeom>
        </p:spPr>
      </p:pic>
      <p:sp>
        <p:nvSpPr>
          <p:cNvPr id="36" name="Título 10">
            <a:extLst>
              <a:ext uri="{FF2B5EF4-FFF2-40B4-BE49-F238E27FC236}">
                <a16:creationId xmlns:a16="http://schemas.microsoft.com/office/drawing/2014/main" id="{574A0C90-EC12-A749-A679-57778828324D}"/>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7" name="Conector recto 36">
            <a:extLst>
              <a:ext uri="{FF2B5EF4-FFF2-40B4-BE49-F238E27FC236}">
                <a16:creationId xmlns:a16="http://schemas.microsoft.com/office/drawing/2014/main" id="{91529161-8AB8-9849-AF32-382A75BC8A61}"/>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Marcador de texto 3">
            <a:extLst>
              <a:ext uri="{FF2B5EF4-FFF2-40B4-BE49-F238E27FC236}">
                <a16:creationId xmlns:a16="http://schemas.microsoft.com/office/drawing/2014/main" id="{E7FE815C-E26B-4E4E-9B6D-5856DACC3D15}"/>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FEDDDB6-8A33-B649-92A5-034576D1E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104101" cy="7407276"/>
          </a:xfrm>
          <a:prstGeom prst="rect">
            <a:avLst/>
          </a:prstGeom>
        </p:spPr>
      </p:pic>
      <p:sp>
        <p:nvSpPr>
          <p:cNvPr id="30" name="object 2">
            <a:extLst>
              <a:ext uri="{FF2B5EF4-FFF2-40B4-BE49-F238E27FC236}">
                <a16:creationId xmlns:a16="http://schemas.microsoft.com/office/drawing/2014/main" id="{28E4DF60-7B12-FD4B-90A0-0B344A39F3F6}"/>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31" name="object 3">
            <a:extLst>
              <a:ext uri="{FF2B5EF4-FFF2-40B4-BE49-F238E27FC236}">
                <a16:creationId xmlns:a16="http://schemas.microsoft.com/office/drawing/2014/main" id="{88B3FA9D-6E32-D446-872B-B566CA9B4E2C}"/>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32" name="object 4">
            <a:extLst>
              <a:ext uri="{FF2B5EF4-FFF2-40B4-BE49-F238E27FC236}">
                <a16:creationId xmlns:a16="http://schemas.microsoft.com/office/drawing/2014/main" id="{04E82F0A-B9A8-3A48-86F4-2B5B63326C49}"/>
              </a:ext>
            </a:extLst>
          </p:cNvPr>
          <p:cNvGrpSpPr/>
          <p:nvPr userDrawn="1"/>
        </p:nvGrpSpPr>
        <p:grpSpPr>
          <a:xfrm>
            <a:off x="19131280" y="10355374"/>
            <a:ext cx="445770" cy="598170"/>
            <a:chOff x="18406074" y="10234089"/>
            <a:chExt cx="445770" cy="598170"/>
          </a:xfrm>
        </p:grpSpPr>
        <p:sp>
          <p:nvSpPr>
            <p:cNvPr id="33" name="object 5">
              <a:extLst>
                <a:ext uri="{FF2B5EF4-FFF2-40B4-BE49-F238E27FC236}">
                  <a16:creationId xmlns:a16="http://schemas.microsoft.com/office/drawing/2014/main" id="{DA35104B-1A00-8E4E-889B-46A2606AAAAA}"/>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34" name="object 6">
              <a:extLst>
                <a:ext uri="{FF2B5EF4-FFF2-40B4-BE49-F238E27FC236}">
                  <a16:creationId xmlns:a16="http://schemas.microsoft.com/office/drawing/2014/main" id="{921D8664-4A1C-F34E-B69D-E9E24BED913B}"/>
                </a:ext>
              </a:extLst>
            </p:cNvPr>
            <p:cNvPicPr/>
            <p:nvPr/>
          </p:nvPicPr>
          <p:blipFill>
            <a:blip r:embed="rId3"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35" name="Gráfico 34">
            <a:extLst>
              <a:ext uri="{FF2B5EF4-FFF2-40B4-BE49-F238E27FC236}">
                <a16:creationId xmlns:a16="http://schemas.microsoft.com/office/drawing/2014/main" id="{0C5F7328-7DFD-E94A-9B11-C8A589E6CF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25995" y="10351817"/>
            <a:ext cx="4224383" cy="833510"/>
          </a:xfrm>
          <a:prstGeom prst="rect">
            <a:avLst/>
          </a:prstGeom>
        </p:spPr>
      </p:pic>
      <p:sp>
        <p:nvSpPr>
          <p:cNvPr id="36" name="Título 10">
            <a:extLst>
              <a:ext uri="{FF2B5EF4-FFF2-40B4-BE49-F238E27FC236}">
                <a16:creationId xmlns:a16="http://schemas.microsoft.com/office/drawing/2014/main" id="{D40EA9E4-5463-DC4D-BD9C-81232BE20312}"/>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7" name="Conector recto 36">
            <a:extLst>
              <a:ext uri="{FF2B5EF4-FFF2-40B4-BE49-F238E27FC236}">
                <a16:creationId xmlns:a16="http://schemas.microsoft.com/office/drawing/2014/main" id="{BAD04499-509E-2A4D-98D9-A2DFD8D7033E}"/>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Marcador de texto 3">
            <a:extLst>
              <a:ext uri="{FF2B5EF4-FFF2-40B4-BE49-F238E27FC236}">
                <a16:creationId xmlns:a16="http://schemas.microsoft.com/office/drawing/2014/main" id="{9BEBCE5B-EF0F-114A-A1F5-52C2B2AF2384}"/>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1247C45-E6C5-3C47-96BC-8BE72FCCA6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2225"/>
            <a:ext cx="20112123" cy="7534688"/>
          </a:xfrm>
          <a:prstGeom prst="rect">
            <a:avLst/>
          </a:prstGeom>
        </p:spPr>
      </p:pic>
      <p:sp>
        <p:nvSpPr>
          <p:cNvPr id="30" name="object 2">
            <a:extLst>
              <a:ext uri="{FF2B5EF4-FFF2-40B4-BE49-F238E27FC236}">
                <a16:creationId xmlns:a16="http://schemas.microsoft.com/office/drawing/2014/main" id="{F78E44EE-DD0C-4C42-A7F4-42B18335018E}"/>
              </a:ext>
            </a:extLst>
          </p:cNvPr>
          <p:cNvSpPr/>
          <p:nvPr userDrawn="1"/>
        </p:nvSpPr>
        <p:spPr>
          <a:xfrm>
            <a:off x="16958625" y="10426287"/>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rgbClr val="FEB620"/>
          </a:solidFill>
        </p:spPr>
        <p:txBody>
          <a:bodyPr wrap="square" lIns="0" tIns="0" rIns="0" bIns="0" rtlCol="0"/>
          <a:lstStyle/>
          <a:p>
            <a:endParaRPr/>
          </a:p>
        </p:txBody>
      </p:sp>
      <p:sp>
        <p:nvSpPr>
          <p:cNvPr id="31" name="object 3">
            <a:extLst>
              <a:ext uri="{FF2B5EF4-FFF2-40B4-BE49-F238E27FC236}">
                <a16:creationId xmlns:a16="http://schemas.microsoft.com/office/drawing/2014/main" id="{555E93BB-BE18-F943-991A-1E2AE95C52FD}"/>
              </a:ext>
            </a:extLst>
          </p:cNvPr>
          <p:cNvSpPr/>
          <p:nvPr userDrawn="1"/>
        </p:nvSpPr>
        <p:spPr>
          <a:xfrm>
            <a:off x="18689266" y="10470436"/>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32" name="object 4">
            <a:extLst>
              <a:ext uri="{FF2B5EF4-FFF2-40B4-BE49-F238E27FC236}">
                <a16:creationId xmlns:a16="http://schemas.microsoft.com/office/drawing/2014/main" id="{4D6FAB23-9ACA-B945-B817-394B4203D153}"/>
              </a:ext>
            </a:extLst>
          </p:cNvPr>
          <p:cNvGrpSpPr/>
          <p:nvPr userDrawn="1"/>
        </p:nvGrpSpPr>
        <p:grpSpPr>
          <a:xfrm>
            <a:off x="19131280" y="10355374"/>
            <a:ext cx="445770" cy="598170"/>
            <a:chOff x="18406074" y="10234089"/>
            <a:chExt cx="445770" cy="598170"/>
          </a:xfrm>
        </p:grpSpPr>
        <p:sp>
          <p:nvSpPr>
            <p:cNvPr id="33" name="object 5">
              <a:extLst>
                <a:ext uri="{FF2B5EF4-FFF2-40B4-BE49-F238E27FC236}">
                  <a16:creationId xmlns:a16="http://schemas.microsoft.com/office/drawing/2014/main" id="{6363A06F-D3F9-6D48-958F-B2A0ABCD81C6}"/>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34" name="object 6">
              <a:extLst>
                <a:ext uri="{FF2B5EF4-FFF2-40B4-BE49-F238E27FC236}">
                  <a16:creationId xmlns:a16="http://schemas.microsoft.com/office/drawing/2014/main" id="{E1A65BEB-C502-354A-9DF6-26D7E82604B2}"/>
                </a:ext>
              </a:extLst>
            </p:cNvPr>
            <p:cNvPicPr/>
            <p:nvPr/>
          </p:nvPicPr>
          <p:blipFill>
            <a:blip r:embed="rId3"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pic>
        <p:nvPicPr>
          <p:cNvPr id="35" name="Gráfico 34">
            <a:extLst>
              <a:ext uri="{FF2B5EF4-FFF2-40B4-BE49-F238E27FC236}">
                <a16:creationId xmlns:a16="http://schemas.microsoft.com/office/drawing/2014/main" id="{044EDDD6-797D-0C4A-ADDD-F94E27007CF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25995" y="10351817"/>
            <a:ext cx="4224383" cy="833510"/>
          </a:xfrm>
          <a:prstGeom prst="rect">
            <a:avLst/>
          </a:prstGeom>
        </p:spPr>
      </p:pic>
      <p:sp>
        <p:nvSpPr>
          <p:cNvPr id="36" name="Título 10">
            <a:extLst>
              <a:ext uri="{FF2B5EF4-FFF2-40B4-BE49-F238E27FC236}">
                <a16:creationId xmlns:a16="http://schemas.microsoft.com/office/drawing/2014/main" id="{7140EAB5-7829-CB43-936B-557CE79573EE}"/>
              </a:ext>
            </a:extLst>
          </p:cNvPr>
          <p:cNvSpPr>
            <a:spLocks noGrp="1"/>
          </p:cNvSpPr>
          <p:nvPr>
            <p:ph type="title" hasCustomPrompt="1"/>
          </p:nvPr>
        </p:nvSpPr>
        <p:spPr>
          <a:xfrm>
            <a:off x="1321990" y="8235994"/>
            <a:ext cx="6048240" cy="2324921"/>
          </a:xfrm>
        </p:spPr>
        <p:txBody>
          <a:bodyPr/>
          <a:lstStyle>
            <a:lvl1pPr>
              <a:defRPr sz="5400"/>
            </a:lvl1pPr>
          </a:lstStyle>
          <a:p>
            <a:r>
              <a:rPr lang="es-ES" dirty="0"/>
              <a:t>LOREM IPSUM</a:t>
            </a:r>
            <a:endParaRPr lang="es-CL" dirty="0"/>
          </a:p>
        </p:txBody>
      </p:sp>
      <p:cxnSp>
        <p:nvCxnSpPr>
          <p:cNvPr id="37" name="Conector recto 36">
            <a:extLst>
              <a:ext uri="{FF2B5EF4-FFF2-40B4-BE49-F238E27FC236}">
                <a16:creationId xmlns:a16="http://schemas.microsoft.com/office/drawing/2014/main" id="{C449199B-DCF6-1A40-8D03-DB7D15F657CF}"/>
              </a:ext>
            </a:extLst>
          </p:cNvPr>
          <p:cNvCxnSpPr>
            <a:cxnSpLocks/>
          </p:cNvCxnSpPr>
          <p:nvPr userDrawn="1"/>
        </p:nvCxnSpPr>
        <p:spPr>
          <a:xfrm>
            <a:off x="7842250" y="7864475"/>
            <a:ext cx="0" cy="269644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Marcador de texto 3">
            <a:extLst>
              <a:ext uri="{FF2B5EF4-FFF2-40B4-BE49-F238E27FC236}">
                <a16:creationId xmlns:a16="http://schemas.microsoft.com/office/drawing/2014/main" id="{0AD29CB1-6305-974E-AD7B-98DA797B8979}"/>
              </a:ext>
            </a:extLst>
          </p:cNvPr>
          <p:cNvSpPr>
            <a:spLocks noGrp="1"/>
          </p:cNvSpPr>
          <p:nvPr>
            <p:ph type="body" sz="quarter" idx="10"/>
          </p:nvPr>
        </p:nvSpPr>
        <p:spPr>
          <a:xfrm>
            <a:off x="8314271" y="8170445"/>
            <a:ext cx="11193563" cy="1903830"/>
          </a:xfrm>
        </p:spPr>
        <p:txBody>
          <a:bodyPr/>
          <a:lstStyle>
            <a:lvl1pPr>
              <a:defRPr>
                <a:latin typeface="Arial" panose="020B0604020202020204" pitchFamily="34" charset="0"/>
                <a:cs typeface="Arial" panose="020B0604020202020204" pitchFamily="34" charset="0"/>
              </a:defRPr>
            </a:lvl1pPr>
          </a:lstStyle>
          <a:p>
            <a:r>
              <a:rPr lang="es-ES"/>
              <a:t>Editar los estilos de texto del patrón
Segundo nivel
Tercer nivel
Cuarto nivel
Quinto nivel</a:t>
            </a:r>
            <a:endParaRPr lang="es-CL"/>
          </a:p>
        </p:txBody>
      </p:sp>
    </p:spTree>
    <p:extLst>
      <p:ext uri="{BB962C8B-B14F-4D97-AF65-F5344CB8AC3E}">
        <p14:creationId xmlns:p14="http://schemas.microsoft.com/office/powerpoint/2010/main" val="905795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80393" y="2411901"/>
            <a:ext cx="3956050" cy="1331595"/>
          </a:xfrm>
          <a:prstGeom prst="rect">
            <a:avLst/>
          </a:prstGeom>
        </p:spPr>
        <p:txBody>
          <a:bodyPr wrap="square" lIns="0" tIns="0" rIns="0" bIns="0">
            <a:spAutoFit/>
          </a:bodyPr>
          <a:lstStyle>
            <a:lvl1pPr>
              <a:defRPr sz="8550" b="1" i="0">
                <a:solidFill>
                  <a:schemeClr val="tx1"/>
                </a:solidFill>
                <a:latin typeface="Arial"/>
                <a:cs typeface="Arial"/>
              </a:defRPr>
            </a:lvl1pPr>
          </a:lstStyle>
          <a:p>
            <a:endParaRPr/>
          </a:p>
        </p:txBody>
      </p:sp>
      <p:sp>
        <p:nvSpPr>
          <p:cNvPr id="3" name="Holder 3"/>
          <p:cNvSpPr>
            <a:spLocks noGrp="1"/>
          </p:cNvSpPr>
          <p:nvPr>
            <p:ph type="body" idx="1"/>
          </p:nvPr>
        </p:nvSpPr>
        <p:spPr>
          <a:xfrm>
            <a:off x="1005205" y="2601150"/>
            <a:ext cx="18093690"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11/18/2022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 id="2147483662" r:id="rId3"/>
    <p:sldLayoutId id="2147483663" r:id="rId4"/>
    <p:sldLayoutId id="2147483664" r:id="rId5"/>
    <p:sldLayoutId id="2147483665"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www.codificandobits.com/blo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hyperlink" Target="https://www.codificandobits.com/blo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www.codificandobits.com/blo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www.codificandobits.com/blo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www.codificandobits.com/blo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hyperlink" Target="https://www.codificandobits.com/blo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hyperlink" Target="https://www.codificandobits.com/blo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hyperlink" Target="https://www.codificandobits.com/blo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hyperlink" Target="https://www.codificandobits.com/blog/" TargetMode="External"/><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hyperlink" Target="https://www.codificandobits.com/blo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www.codificandobits.com/blo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hyperlink" Target="https://www.codificandobits.com/blo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www.codificandobits.com/blo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hyperlink" Target="https://www.codificandobits.com/b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s://www.codificandobits.com/blo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codificandobits.com/blog/"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30352212-10B1-B041-82C3-4A69660904EC}"/>
              </a:ext>
            </a:extLst>
          </p:cNvPr>
          <p:cNvSpPr>
            <a:spLocks noGrp="1"/>
          </p:cNvSpPr>
          <p:nvPr>
            <p:ph type="body" sz="quarter" idx="10"/>
          </p:nvPr>
        </p:nvSpPr>
        <p:spPr/>
        <p:txBody>
          <a:bodyPr/>
          <a:lstStyle/>
          <a:p>
            <a:r>
              <a:rPr lang="es-CL" dirty="0"/>
              <a:t>Análisis Exploratorio</a:t>
            </a:r>
          </a:p>
        </p:txBody>
      </p:sp>
      <p:sp>
        <p:nvSpPr>
          <p:cNvPr id="3" name="Marcador de texto 2">
            <a:extLst>
              <a:ext uri="{FF2B5EF4-FFF2-40B4-BE49-F238E27FC236}">
                <a16:creationId xmlns:a16="http://schemas.microsoft.com/office/drawing/2014/main" id="{5F413BE3-4FA4-D84B-A70D-F6C2A6DF6B7F}"/>
              </a:ext>
            </a:extLst>
          </p:cNvPr>
          <p:cNvSpPr>
            <a:spLocks noGrp="1"/>
          </p:cNvSpPr>
          <p:nvPr>
            <p:ph type="body" sz="quarter" idx="11"/>
          </p:nvPr>
        </p:nvSpPr>
        <p:spPr>
          <a:xfrm>
            <a:off x="1060450" y="5246440"/>
            <a:ext cx="17983200" cy="1154870"/>
          </a:xfrm>
        </p:spPr>
        <p:txBody>
          <a:bodyPr/>
          <a:lstStyle/>
          <a:p>
            <a:r>
              <a:rPr lang="es-CL" dirty="0"/>
              <a:t>FUNDAMENTOS DE MACHINE LEARNING</a:t>
            </a:r>
          </a:p>
        </p:txBody>
      </p:sp>
    </p:spTree>
    <p:extLst>
      <p:ext uri="{BB962C8B-B14F-4D97-AF65-F5344CB8AC3E}">
        <p14:creationId xmlns:p14="http://schemas.microsoft.com/office/powerpoint/2010/main" val="4122261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214774" y="2329198"/>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La limitación de las medidas centrales y de las de variabilidad es que son sólo un número, que nos puede dar apenas una idea general del comportamiento de nuestros datos. Así que en este análisis exploratorio debemos visualizar la distribución de los datos para tener una idea más detallada de su comportamiento. </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0133" y="2735739"/>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Visualizar los Datos</a:t>
            </a:r>
          </a:p>
        </p:txBody>
      </p:sp>
      <p:pic>
        <p:nvPicPr>
          <p:cNvPr id="6" name="Imagen 5">
            <a:extLst>
              <a:ext uri="{FF2B5EF4-FFF2-40B4-BE49-F238E27FC236}">
                <a16:creationId xmlns:a16="http://schemas.microsoft.com/office/drawing/2014/main" id="{319C12B7-1C3D-B0B7-074C-5217926BE4FA}"/>
              </a:ext>
            </a:extLst>
          </p:cNvPr>
          <p:cNvPicPr>
            <a:picLocks noChangeAspect="1"/>
          </p:cNvPicPr>
          <p:nvPr/>
        </p:nvPicPr>
        <p:blipFill>
          <a:blip r:embed="rId5"/>
          <a:stretch>
            <a:fillRect/>
          </a:stretch>
        </p:blipFill>
        <p:spPr>
          <a:xfrm>
            <a:off x="8322120" y="5344233"/>
            <a:ext cx="8517412" cy="4842386"/>
          </a:xfrm>
          <a:prstGeom prst="rect">
            <a:avLst/>
          </a:prstGeom>
        </p:spPr>
      </p:pic>
      <p:sp>
        <p:nvSpPr>
          <p:cNvPr id="7" name="CuadroTexto 6">
            <a:extLst>
              <a:ext uri="{FF2B5EF4-FFF2-40B4-BE49-F238E27FC236}">
                <a16:creationId xmlns:a16="http://schemas.microsoft.com/office/drawing/2014/main" id="{B9DC57BC-B402-CF44-8D9A-FFA26AB3A4B1}"/>
              </a:ext>
            </a:extLst>
          </p:cNvPr>
          <p:cNvSpPr txBox="1"/>
          <p:nvPr/>
        </p:nvSpPr>
        <p:spPr>
          <a:xfrm>
            <a:off x="755650" y="7315183"/>
            <a:ext cx="5181600" cy="2585323"/>
          </a:xfrm>
          <a:prstGeom prst="rect">
            <a:avLst/>
          </a:prstGeom>
          <a:noFill/>
        </p:spPr>
        <p:txBody>
          <a:bodyPr wrap="square" rtlCol="0">
            <a:spAutoFit/>
          </a:bodyPr>
          <a:lstStyle/>
          <a:p>
            <a:pPr algn="just"/>
            <a:r>
              <a:rPr lang="es-ES" kern="0" dirty="0">
                <a:solidFill>
                  <a:srgbClr val="000000"/>
                </a:solidFill>
                <a:latin typeface="Source Sans Pro" panose="020B0503030403020204" pitchFamily="34" charset="0"/>
                <a:ea typeface="+mj-ea"/>
                <a:cs typeface="Arial"/>
              </a:rPr>
              <a:t>Para datos continuos y discretos podemos calcular y dibujar el </a:t>
            </a:r>
            <a:r>
              <a:rPr lang="es-ES" b="1" kern="0" dirty="0">
                <a:solidFill>
                  <a:srgbClr val="000000"/>
                </a:solidFill>
                <a:latin typeface="Source Sans Pro" panose="020B0503030403020204" pitchFamily="34" charset="0"/>
                <a:ea typeface="+mj-ea"/>
                <a:cs typeface="Arial"/>
              </a:rPr>
              <a:t>histograma</a:t>
            </a:r>
            <a:r>
              <a:rPr lang="es-ES" kern="0" dirty="0">
                <a:solidFill>
                  <a:srgbClr val="000000"/>
                </a:solidFill>
                <a:latin typeface="Source Sans Pro" panose="020B0503030403020204" pitchFamily="34" charset="0"/>
                <a:ea typeface="+mj-ea"/>
                <a:cs typeface="Arial"/>
              </a:rPr>
              <a:t>, que se obtiene tras organizar los datos en diferentes subgrupos (o bins) y realizar el conteo del número de datos en cada uno. Con el histograma podemos verificar que la distribución es normal (es decir que tiene forma como de campana, como por ejemplo la edad) o si está sesgada (como una campana pero asimétrica, como por ejemplo la tarifa</a:t>
            </a:r>
            <a:r>
              <a:rPr lang="es-ES" sz="1200" b="0" i="0" dirty="0">
                <a:solidFill>
                  <a:srgbClr val="6D6E70"/>
                </a:solidFill>
                <a:effectLst/>
                <a:latin typeface="Helvetica" panose="020B0604020202020204" pitchFamily="34" charset="0"/>
              </a:rPr>
              <a:t>).</a:t>
            </a:r>
            <a:endParaRPr lang="es-CL" sz="1200" dirty="0"/>
          </a:p>
        </p:txBody>
      </p:sp>
      <p:sp>
        <p:nvSpPr>
          <p:cNvPr id="11" name="Marcador de texto 11">
            <a:extLst>
              <a:ext uri="{FF2B5EF4-FFF2-40B4-BE49-F238E27FC236}">
                <a16:creationId xmlns:a16="http://schemas.microsoft.com/office/drawing/2014/main" id="{94FEB375-0A02-ECEA-94CD-47F100144FFE}"/>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2461167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291219"/>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La desventaja del histograma es que no permite ver en detalle los valores atípicos, porque quedarán enmascarados al incluirlos en un bin. La alternativa en este caso, o cuando la distribución es sesgada, es usar los </a:t>
            </a:r>
            <a:r>
              <a:rPr lang="es-ES" sz="2800" kern="0" dirty="0">
                <a:solidFill>
                  <a:srgbClr val="000000"/>
                </a:solidFill>
                <a:latin typeface="Source Sans Pro" panose="020B0503030403020204" pitchFamily="34" charset="0"/>
              </a:rPr>
              <a:t>diagramas de caja o boxplots,</a:t>
            </a:r>
            <a:r>
              <a:rPr lang="es-ES" sz="2800" b="0" kern="0" dirty="0">
                <a:solidFill>
                  <a:srgbClr val="000000"/>
                </a:solidFill>
                <a:latin typeface="Source Sans Pro" panose="020B0503030403020204" pitchFamily="34" charset="0"/>
              </a:rPr>
              <a:t> que también se pueden usar para datos discretos y continuos.</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2008" y="2520648"/>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Visualizar los Datos</a:t>
            </a:r>
          </a:p>
        </p:txBody>
      </p:sp>
      <p:sp>
        <p:nvSpPr>
          <p:cNvPr id="7" name="CuadroTexto 6">
            <a:extLst>
              <a:ext uri="{FF2B5EF4-FFF2-40B4-BE49-F238E27FC236}">
                <a16:creationId xmlns:a16="http://schemas.microsoft.com/office/drawing/2014/main" id="{B9DC57BC-B402-CF44-8D9A-FFA26AB3A4B1}"/>
              </a:ext>
            </a:extLst>
          </p:cNvPr>
          <p:cNvSpPr txBox="1"/>
          <p:nvPr/>
        </p:nvSpPr>
        <p:spPr>
          <a:xfrm>
            <a:off x="755650" y="7315183"/>
            <a:ext cx="5181600" cy="2308324"/>
          </a:xfrm>
          <a:prstGeom prst="rect">
            <a:avLst/>
          </a:prstGeom>
          <a:noFill/>
        </p:spPr>
        <p:txBody>
          <a:bodyPr wrap="square" rtlCol="0">
            <a:spAutoFit/>
          </a:bodyPr>
          <a:lstStyle/>
          <a:p>
            <a:pPr algn="just"/>
            <a:r>
              <a:rPr lang="es-ES" kern="0" dirty="0">
                <a:solidFill>
                  <a:srgbClr val="000000"/>
                </a:solidFill>
                <a:latin typeface="Source Sans Pro" panose="020B0503030403020204" pitchFamily="34" charset="0"/>
                <a:ea typeface="+mj-ea"/>
                <a:cs typeface="Arial"/>
              </a:rPr>
              <a:t>Si dibujamos el </a:t>
            </a:r>
            <a:r>
              <a:rPr lang="es-ES" b="1" kern="0" dirty="0">
                <a:solidFill>
                  <a:srgbClr val="000000"/>
                </a:solidFill>
                <a:latin typeface="Source Sans Pro" panose="020B0503030403020204" pitchFamily="34" charset="0"/>
                <a:ea typeface="+mj-ea"/>
                <a:cs typeface="Arial"/>
              </a:rPr>
              <a:t>boxplot</a:t>
            </a:r>
            <a:r>
              <a:rPr lang="es-ES" kern="0" dirty="0">
                <a:solidFill>
                  <a:srgbClr val="000000"/>
                </a:solidFill>
                <a:latin typeface="Source Sans Pro" panose="020B0503030403020204" pitchFamily="34" charset="0"/>
                <a:ea typeface="+mj-ea"/>
                <a:cs typeface="Arial"/>
              </a:rPr>
              <a:t> para la edad y la tarifa y superponemos los datos originales podemos fácilmente interpretar estas variables: vemos que el rango de edades es uniforme entre 0 y 68 años, mientras que la mayor parte de los pasajeros tenía tiquetes económicos, entre 0 y 30. También podemos ver los </a:t>
            </a:r>
            <a:r>
              <a:rPr lang="es-ES" b="1" kern="0" dirty="0">
                <a:solidFill>
                  <a:srgbClr val="000000"/>
                </a:solidFill>
                <a:latin typeface="Source Sans Pro" panose="020B0503030403020204" pitchFamily="34" charset="0"/>
                <a:ea typeface="+mj-ea"/>
                <a:cs typeface="Arial"/>
              </a:rPr>
              <a:t>outliers</a:t>
            </a:r>
            <a:r>
              <a:rPr lang="es-ES" kern="0" dirty="0">
                <a:solidFill>
                  <a:srgbClr val="000000"/>
                </a:solidFill>
                <a:latin typeface="Source Sans Pro" panose="020B0503030403020204" pitchFamily="34" charset="0"/>
                <a:ea typeface="+mj-ea"/>
                <a:cs typeface="Arial"/>
              </a:rPr>
              <a:t>, que están más allá de las líneas de los extremos:</a:t>
            </a:r>
            <a:endParaRPr lang="es-CL" kern="0" dirty="0">
              <a:solidFill>
                <a:srgbClr val="000000"/>
              </a:solidFill>
              <a:latin typeface="Source Sans Pro" panose="020B0503030403020204" pitchFamily="34" charset="0"/>
              <a:ea typeface="+mj-ea"/>
              <a:cs typeface="Arial"/>
            </a:endParaRPr>
          </a:p>
        </p:txBody>
      </p:sp>
      <p:pic>
        <p:nvPicPr>
          <p:cNvPr id="10" name="Imagen 9">
            <a:extLst>
              <a:ext uri="{FF2B5EF4-FFF2-40B4-BE49-F238E27FC236}">
                <a16:creationId xmlns:a16="http://schemas.microsoft.com/office/drawing/2014/main" id="{DE4AD45C-9B1A-79B1-846D-0BDEB6476057}"/>
              </a:ext>
            </a:extLst>
          </p:cNvPr>
          <p:cNvPicPr>
            <a:picLocks noChangeAspect="1"/>
          </p:cNvPicPr>
          <p:nvPr/>
        </p:nvPicPr>
        <p:blipFill>
          <a:blip r:embed="rId5"/>
          <a:stretch>
            <a:fillRect/>
          </a:stretch>
        </p:blipFill>
        <p:spPr>
          <a:xfrm>
            <a:off x="8316437" y="5025703"/>
            <a:ext cx="8593613" cy="4874803"/>
          </a:xfrm>
          <a:prstGeom prst="rect">
            <a:avLst/>
          </a:prstGeom>
        </p:spPr>
      </p:pic>
      <p:sp>
        <p:nvSpPr>
          <p:cNvPr id="11" name="Marcador de texto 11">
            <a:extLst>
              <a:ext uri="{FF2B5EF4-FFF2-40B4-BE49-F238E27FC236}">
                <a16:creationId xmlns:a16="http://schemas.microsoft.com/office/drawing/2014/main" id="{23DC9A93-0287-2D56-696E-D54F2CAF91E4}"/>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1382114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024884"/>
            <a:ext cx="9225915" cy="3970318"/>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El </a:t>
            </a:r>
            <a:r>
              <a:rPr lang="es-ES" sz="2800" kern="0" dirty="0">
                <a:solidFill>
                  <a:srgbClr val="000000"/>
                </a:solidFill>
                <a:latin typeface="Source Sans Pro" panose="020B0503030403020204" pitchFamily="34" charset="0"/>
              </a:rPr>
              <a:t>análisis bivariado </a:t>
            </a:r>
            <a:r>
              <a:rPr lang="es-ES" sz="2800" b="0" kern="0" dirty="0">
                <a:solidFill>
                  <a:srgbClr val="000000"/>
                </a:solidFill>
                <a:latin typeface="Source Sans Pro" panose="020B0503030403020204" pitchFamily="34" charset="0"/>
              </a:rPr>
              <a:t>consiste en comparar </a:t>
            </a:r>
            <a:r>
              <a:rPr lang="es-ES" sz="2800" b="0" u="sng" kern="0" dirty="0">
                <a:solidFill>
                  <a:srgbClr val="000000"/>
                </a:solidFill>
                <a:latin typeface="Source Sans Pro" panose="020B0503030403020204" pitchFamily="34" charset="0"/>
              </a:rPr>
              <a:t>pares de variables</a:t>
            </a:r>
            <a:r>
              <a:rPr lang="es-ES" sz="2800" b="0" kern="0" dirty="0">
                <a:solidFill>
                  <a:srgbClr val="000000"/>
                </a:solidFill>
                <a:latin typeface="Source Sans Pro" panose="020B0503030403020204" pitchFamily="34" charset="0"/>
              </a:rPr>
              <a:t>.</a:t>
            </a:r>
          </a:p>
          <a:p>
            <a:pPr algn="just"/>
            <a:r>
              <a:rPr lang="es-ES" sz="2800" b="0" kern="0" dirty="0">
                <a:solidFill>
                  <a:srgbClr val="000000"/>
                </a:solidFill>
                <a:latin typeface="Source Sans Pro" panose="020B0503030403020204" pitchFamily="34" charset="0"/>
              </a:rPr>
              <a:t>Por ejemplo, si queremos comparar dos variables numéricas (como la tarifa y la edad del pasajero) podemos usar una </a:t>
            </a:r>
            <a:r>
              <a:rPr lang="es-ES" sz="2800" kern="0" dirty="0">
                <a:solidFill>
                  <a:srgbClr val="000000"/>
                </a:solidFill>
                <a:latin typeface="Source Sans Pro" panose="020B0503030403020204" pitchFamily="34" charset="0"/>
              </a:rPr>
              <a:t>gráfica de dispersión</a:t>
            </a:r>
            <a:r>
              <a:rPr lang="es-ES" sz="2800" b="0" kern="0" dirty="0">
                <a:solidFill>
                  <a:srgbClr val="000000"/>
                </a:solidFill>
                <a:latin typeface="Source Sans Pro" panose="020B0503030403020204" pitchFamily="34" charset="0"/>
              </a:rPr>
              <a:t>, donde cada punto es representado por un dato, y podemos verificar si existe alguna tendencia lineal: es decir si el aumento de una variable genera un aumento o disminución de la otra</a:t>
            </a:r>
          </a:p>
          <a:p>
            <a:pPr algn="just"/>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7850" y="2183491"/>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Análisis Bivariado y Multivariado</a:t>
            </a:r>
          </a:p>
        </p:txBody>
      </p:sp>
      <p:pic>
        <p:nvPicPr>
          <p:cNvPr id="6" name="Imagen 5">
            <a:extLst>
              <a:ext uri="{FF2B5EF4-FFF2-40B4-BE49-F238E27FC236}">
                <a16:creationId xmlns:a16="http://schemas.microsoft.com/office/drawing/2014/main" id="{CA7B4EE7-EEB4-2535-69E5-557468BDBAB1}"/>
              </a:ext>
            </a:extLst>
          </p:cNvPr>
          <p:cNvPicPr>
            <a:picLocks noChangeAspect="1"/>
          </p:cNvPicPr>
          <p:nvPr/>
        </p:nvPicPr>
        <p:blipFill>
          <a:blip r:embed="rId5"/>
          <a:stretch>
            <a:fillRect/>
          </a:stretch>
        </p:blipFill>
        <p:spPr>
          <a:xfrm>
            <a:off x="8342172" y="5667164"/>
            <a:ext cx="8186878" cy="4622808"/>
          </a:xfrm>
          <a:prstGeom prst="rect">
            <a:avLst/>
          </a:prstGeom>
        </p:spPr>
      </p:pic>
      <p:sp>
        <p:nvSpPr>
          <p:cNvPr id="10" name="Marcador de texto 11">
            <a:extLst>
              <a:ext uri="{FF2B5EF4-FFF2-40B4-BE49-F238E27FC236}">
                <a16:creationId xmlns:a16="http://schemas.microsoft.com/office/drawing/2014/main" id="{44A7749C-4E30-32F4-930D-D5E4F778D8F4}"/>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339454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117217"/>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O podemos calcular el </a:t>
            </a:r>
            <a:r>
              <a:rPr lang="es-ES" sz="2800" kern="0" dirty="0">
                <a:solidFill>
                  <a:srgbClr val="000000"/>
                </a:solidFill>
                <a:latin typeface="Source Sans Pro" panose="020B0503030403020204" pitchFamily="34" charset="0"/>
              </a:rPr>
              <a:t>índice de correlación </a:t>
            </a:r>
            <a:r>
              <a:rPr lang="es-ES" sz="2800" b="0" kern="0" dirty="0">
                <a:solidFill>
                  <a:srgbClr val="000000"/>
                </a:solidFill>
                <a:latin typeface="Source Sans Pro" panose="020B0503030403020204" pitchFamily="34" charset="0"/>
              </a:rPr>
              <a:t>entre estas dos variables, donde un valor cercano a 1 nos indica una relación lineal, uno cercano a -1 una relación lineal inversa y un valor cercano a cero indica que no hay correlación lineal entre los datos (que es precisamente lo que ocurre en este ejemplo en particular):</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1650" y="2476532"/>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Análisis Bivariado y Multivariado</a:t>
            </a:r>
          </a:p>
        </p:txBody>
      </p:sp>
      <p:pic>
        <p:nvPicPr>
          <p:cNvPr id="7" name="Imagen 6">
            <a:extLst>
              <a:ext uri="{FF2B5EF4-FFF2-40B4-BE49-F238E27FC236}">
                <a16:creationId xmlns:a16="http://schemas.microsoft.com/office/drawing/2014/main" id="{A6CBB458-1B7B-D882-055B-FE2198964F83}"/>
              </a:ext>
            </a:extLst>
          </p:cNvPr>
          <p:cNvPicPr>
            <a:picLocks noChangeAspect="1"/>
          </p:cNvPicPr>
          <p:nvPr/>
        </p:nvPicPr>
        <p:blipFill>
          <a:blip r:embed="rId5"/>
          <a:stretch>
            <a:fillRect/>
          </a:stretch>
        </p:blipFill>
        <p:spPr>
          <a:xfrm>
            <a:off x="8316438" y="5018573"/>
            <a:ext cx="8593612" cy="4888515"/>
          </a:xfrm>
          <a:prstGeom prst="rect">
            <a:avLst/>
          </a:prstGeom>
        </p:spPr>
      </p:pic>
      <p:sp>
        <p:nvSpPr>
          <p:cNvPr id="10" name="Marcador de texto 11">
            <a:extLst>
              <a:ext uri="{FF2B5EF4-FFF2-40B4-BE49-F238E27FC236}">
                <a16:creationId xmlns:a16="http://schemas.microsoft.com/office/drawing/2014/main" id="{57ABFCAB-9FBE-8DF0-DD0A-CF161969648D}"/>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4124695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282014" y="2000112"/>
            <a:ext cx="9225915" cy="224676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También podemos </a:t>
            </a:r>
            <a:r>
              <a:rPr lang="es-ES" sz="2800" kern="0" dirty="0">
                <a:solidFill>
                  <a:srgbClr val="000000"/>
                </a:solidFill>
                <a:latin typeface="Source Sans Pro" panose="020B0503030403020204" pitchFamily="34" charset="0"/>
              </a:rPr>
              <a:t>comparar una variable numérica (como la tarifa) con una variable categórica </a:t>
            </a:r>
            <a:r>
              <a:rPr lang="es-ES" sz="2800" b="0" kern="0" dirty="0">
                <a:solidFill>
                  <a:srgbClr val="000000"/>
                </a:solidFill>
                <a:latin typeface="Source Sans Pro" panose="020B0503030403020204" pitchFamily="34" charset="0"/>
              </a:rPr>
              <a:t>(como la variable “supervivencia”) y usar por ejemplo un boxplot para determinar si la tarifa está relacionada con la probabilidad de supervivencia:</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2008" y="2260418"/>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Análisis Bivariado y Multivariado</a:t>
            </a:r>
          </a:p>
        </p:txBody>
      </p:sp>
      <p:pic>
        <p:nvPicPr>
          <p:cNvPr id="6" name="Imagen 5">
            <a:extLst>
              <a:ext uri="{FF2B5EF4-FFF2-40B4-BE49-F238E27FC236}">
                <a16:creationId xmlns:a16="http://schemas.microsoft.com/office/drawing/2014/main" id="{3E1CB500-B526-88A9-A4D7-6CF071D16038}"/>
              </a:ext>
            </a:extLst>
          </p:cNvPr>
          <p:cNvPicPr>
            <a:picLocks noChangeAspect="1"/>
          </p:cNvPicPr>
          <p:nvPr/>
        </p:nvPicPr>
        <p:blipFill>
          <a:blip r:embed="rId5"/>
          <a:stretch>
            <a:fillRect/>
          </a:stretch>
        </p:blipFill>
        <p:spPr>
          <a:xfrm>
            <a:off x="8451850" y="5933246"/>
            <a:ext cx="9470543" cy="4181016"/>
          </a:xfrm>
          <a:prstGeom prst="rect">
            <a:avLst/>
          </a:prstGeom>
        </p:spPr>
      </p:pic>
      <p:sp>
        <p:nvSpPr>
          <p:cNvPr id="10" name="Marcador de texto 11">
            <a:extLst>
              <a:ext uri="{FF2B5EF4-FFF2-40B4-BE49-F238E27FC236}">
                <a16:creationId xmlns:a16="http://schemas.microsoft.com/office/drawing/2014/main" id="{2A911F8B-281D-B410-5712-557A9E4A6676}"/>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3898842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7" y="2100158"/>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Incluso podemos </a:t>
            </a:r>
            <a:r>
              <a:rPr lang="es-ES" sz="2800" kern="0" dirty="0">
                <a:solidFill>
                  <a:srgbClr val="000000"/>
                </a:solidFill>
                <a:latin typeface="Source Sans Pro" panose="020B0503030403020204" pitchFamily="34" charset="0"/>
              </a:rPr>
              <a:t>comparar dos variables categóricas </a:t>
            </a:r>
            <a:r>
              <a:rPr lang="es-ES" sz="2800" b="0" kern="0" dirty="0">
                <a:solidFill>
                  <a:srgbClr val="000000"/>
                </a:solidFill>
                <a:latin typeface="Source Sans Pro" panose="020B0503030403020204" pitchFamily="34" charset="0"/>
              </a:rPr>
              <a:t>(como por ejemplo el título del pasajero y la variable “supervivencia”) usando gráficos de barras apiladas, lo que nos permite ver que en este caso la mayor parte de las pasajeras con categoría “señorita” sobrevivieron al hundimiento:</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52008" y="2524659"/>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Análisis Bivariado y Multivariado</a:t>
            </a:r>
          </a:p>
        </p:txBody>
      </p:sp>
      <p:pic>
        <p:nvPicPr>
          <p:cNvPr id="7" name="Imagen 6">
            <a:extLst>
              <a:ext uri="{FF2B5EF4-FFF2-40B4-BE49-F238E27FC236}">
                <a16:creationId xmlns:a16="http://schemas.microsoft.com/office/drawing/2014/main" id="{A46EC5B6-3C8F-D6F5-384F-6C2BAAA3FCBF}"/>
              </a:ext>
            </a:extLst>
          </p:cNvPr>
          <p:cNvPicPr>
            <a:picLocks noChangeAspect="1"/>
          </p:cNvPicPr>
          <p:nvPr/>
        </p:nvPicPr>
        <p:blipFill>
          <a:blip r:embed="rId5"/>
          <a:stretch>
            <a:fillRect/>
          </a:stretch>
        </p:blipFill>
        <p:spPr>
          <a:xfrm>
            <a:off x="8370735" y="5463510"/>
            <a:ext cx="8288812" cy="4688195"/>
          </a:xfrm>
          <a:prstGeom prst="rect">
            <a:avLst/>
          </a:prstGeom>
        </p:spPr>
      </p:pic>
      <p:sp>
        <p:nvSpPr>
          <p:cNvPr id="10" name="Marcador de texto 11">
            <a:extLst>
              <a:ext uri="{FF2B5EF4-FFF2-40B4-BE49-F238E27FC236}">
                <a16:creationId xmlns:a16="http://schemas.microsoft.com/office/drawing/2014/main" id="{CDB178B6-79A2-67D6-E843-7C544C41B74F}"/>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419170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46183" y="2075210"/>
            <a:ext cx="9225915" cy="2246769"/>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Por otra parte, en el </a:t>
            </a:r>
            <a:r>
              <a:rPr lang="es-ES" sz="2800" kern="0" dirty="0">
                <a:solidFill>
                  <a:srgbClr val="000000"/>
                </a:solidFill>
                <a:latin typeface="Source Sans Pro" panose="020B0503030403020204" pitchFamily="34" charset="0"/>
              </a:rPr>
              <a:t>análisis multivariado </a:t>
            </a:r>
            <a:r>
              <a:rPr lang="es-ES" sz="2800" b="0" kern="0" dirty="0">
                <a:solidFill>
                  <a:srgbClr val="000000"/>
                </a:solidFill>
                <a:latin typeface="Source Sans Pro" panose="020B0503030403020204" pitchFamily="34" charset="0"/>
              </a:rPr>
              <a:t>comparamos simultáneamente todos los posibles pares de variables para intentar encontrar algún tipo de relación.</a:t>
            </a:r>
          </a:p>
          <a:p>
            <a:pPr algn="just"/>
            <a:endParaRPr lang="es-ES" sz="2800" b="0" kern="0" dirty="0">
              <a:solidFill>
                <a:srgbClr val="000000"/>
              </a:solidFill>
              <a:latin typeface="Source Sans Pro" panose="020B0503030403020204" pitchFamily="34" charset="0"/>
            </a:endParaRPr>
          </a:p>
          <a:p>
            <a:pPr algn="just"/>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8259" y="2219753"/>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Análisis Bivariado y Multivariado</a:t>
            </a:r>
          </a:p>
        </p:txBody>
      </p:sp>
      <p:sp>
        <p:nvSpPr>
          <p:cNvPr id="5" name="CuadroTexto 4">
            <a:extLst>
              <a:ext uri="{FF2B5EF4-FFF2-40B4-BE49-F238E27FC236}">
                <a16:creationId xmlns:a16="http://schemas.microsoft.com/office/drawing/2014/main" id="{C48734CB-5592-1669-11C7-F5EED34F4B3C}"/>
              </a:ext>
            </a:extLst>
          </p:cNvPr>
          <p:cNvSpPr txBox="1"/>
          <p:nvPr/>
        </p:nvSpPr>
        <p:spPr>
          <a:xfrm>
            <a:off x="755650" y="7315183"/>
            <a:ext cx="5181600" cy="2031325"/>
          </a:xfrm>
          <a:prstGeom prst="rect">
            <a:avLst/>
          </a:prstGeom>
          <a:noFill/>
        </p:spPr>
        <p:txBody>
          <a:bodyPr wrap="square" rtlCol="0">
            <a:spAutoFit/>
          </a:bodyPr>
          <a:lstStyle/>
          <a:p>
            <a:pPr algn="just"/>
            <a:r>
              <a:rPr lang="es-ES" sz="1800" kern="0" dirty="0">
                <a:solidFill>
                  <a:srgbClr val="000000"/>
                </a:solidFill>
                <a:latin typeface="Source Sans Pro" panose="020B0503030403020204" pitchFamily="34" charset="0"/>
              </a:rPr>
              <a:t>Para cada comparación calculamos el índice de correlación entre diferentes pares de variables y dibujamos los resultados en una matriz de correlación. En la diagonal principal de esta matriz tendremos valores iguales a 1, porque estamos comparando una variable consigo misma.</a:t>
            </a:r>
          </a:p>
          <a:p>
            <a:pPr algn="just"/>
            <a:endParaRPr lang="es-CL" kern="0" dirty="0">
              <a:solidFill>
                <a:srgbClr val="000000"/>
              </a:solidFill>
              <a:latin typeface="Source Sans Pro" panose="020B0503030403020204" pitchFamily="34" charset="0"/>
              <a:ea typeface="+mj-ea"/>
              <a:cs typeface="Arial"/>
            </a:endParaRPr>
          </a:p>
        </p:txBody>
      </p:sp>
      <p:pic>
        <p:nvPicPr>
          <p:cNvPr id="10" name="Imagen 9">
            <a:extLst>
              <a:ext uri="{FF2B5EF4-FFF2-40B4-BE49-F238E27FC236}">
                <a16:creationId xmlns:a16="http://schemas.microsoft.com/office/drawing/2014/main" id="{385C268C-18D7-126C-0341-0DDD419F43AE}"/>
              </a:ext>
            </a:extLst>
          </p:cNvPr>
          <p:cNvPicPr>
            <a:picLocks noChangeAspect="1"/>
          </p:cNvPicPr>
          <p:nvPr/>
        </p:nvPicPr>
        <p:blipFill>
          <a:blip r:embed="rId5"/>
          <a:stretch>
            <a:fillRect/>
          </a:stretch>
        </p:blipFill>
        <p:spPr>
          <a:xfrm>
            <a:off x="8346183" y="4551842"/>
            <a:ext cx="9786414" cy="5551430"/>
          </a:xfrm>
          <a:prstGeom prst="rect">
            <a:avLst/>
          </a:prstGeom>
        </p:spPr>
      </p:pic>
      <p:sp>
        <p:nvSpPr>
          <p:cNvPr id="11" name="Marcador de texto 11">
            <a:extLst>
              <a:ext uri="{FF2B5EF4-FFF2-40B4-BE49-F238E27FC236}">
                <a16:creationId xmlns:a16="http://schemas.microsoft.com/office/drawing/2014/main" id="{7B967CBC-60E3-8A08-3CA8-4CF2F4D0D4B1}"/>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1455140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26130" y="2321010"/>
            <a:ext cx="9225915" cy="3970318"/>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Por último, el EDA realizado, ¿ha permitido responder la pregunta inicial?, ¿qué otras conclusiones podemos extraer de los datos?</a:t>
            </a:r>
          </a:p>
          <a:p>
            <a:pPr algn="just"/>
            <a:endParaRPr lang="es-ES" sz="2800" b="0" kern="0" dirty="0">
              <a:solidFill>
                <a:srgbClr val="000000"/>
              </a:solidFill>
              <a:latin typeface="Source Sans Pro" panose="020B0503030403020204" pitchFamily="34" charset="0"/>
            </a:endParaRPr>
          </a:p>
          <a:p>
            <a:pPr algn="just"/>
            <a:r>
              <a:rPr lang="es-ES" sz="2800" b="0" kern="0" dirty="0">
                <a:solidFill>
                  <a:srgbClr val="000000"/>
                </a:solidFill>
                <a:latin typeface="Source Sans Pro" panose="020B0503030403020204" pitchFamily="34" charset="0"/>
              </a:rPr>
              <a:t>Lo relevante, antes de continuar con nuestro proyecto de Machine Learning, es que el EDA nos ayuda ha identificar que variables son más relevantes, cuales de ellas están correlacionadas, entre otras cosas.</a:t>
            </a:r>
          </a:p>
          <a:p>
            <a:pPr algn="just"/>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27850" y="2496585"/>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Conclusiones</a:t>
            </a:r>
          </a:p>
        </p:txBody>
      </p:sp>
      <p:sp>
        <p:nvSpPr>
          <p:cNvPr id="7" name="Marcador de texto 11">
            <a:extLst>
              <a:ext uri="{FF2B5EF4-FFF2-40B4-BE49-F238E27FC236}">
                <a16:creationId xmlns:a16="http://schemas.microsoft.com/office/drawing/2014/main" id="{7DE4B8E0-80E3-24F1-BEA3-5F6A740030A1}"/>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3642416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603DA2E-324C-2D49-98F4-B3B677F4C008}"/>
              </a:ext>
            </a:extLst>
          </p:cNvPr>
          <p:cNvSpPr>
            <a:spLocks noGrp="1"/>
          </p:cNvSpPr>
          <p:nvPr>
            <p:ph type="title"/>
          </p:nvPr>
        </p:nvSpPr>
        <p:spPr>
          <a:xfrm>
            <a:off x="1321990" y="8235994"/>
            <a:ext cx="6048240" cy="830997"/>
          </a:xfrm>
        </p:spPr>
        <p:txBody>
          <a:bodyPr/>
          <a:lstStyle/>
          <a:p>
            <a:r>
              <a:rPr lang="es-CL" dirty="0"/>
              <a:t>RESUMEN</a:t>
            </a:r>
          </a:p>
        </p:txBody>
      </p:sp>
      <p:sp>
        <p:nvSpPr>
          <p:cNvPr id="5" name="Marcador de texto 4">
            <a:extLst>
              <a:ext uri="{FF2B5EF4-FFF2-40B4-BE49-F238E27FC236}">
                <a16:creationId xmlns:a16="http://schemas.microsoft.com/office/drawing/2014/main" id="{4CB6D1FD-E903-2649-A9B2-75783A6DD76D}"/>
              </a:ext>
            </a:extLst>
          </p:cNvPr>
          <p:cNvSpPr>
            <a:spLocks noGrp="1"/>
          </p:cNvSpPr>
          <p:nvPr>
            <p:ph type="body" sz="quarter" idx="10"/>
          </p:nvPr>
        </p:nvSpPr>
        <p:spPr>
          <a:xfrm>
            <a:off x="8375650" y="8016875"/>
            <a:ext cx="11193563" cy="492443"/>
          </a:xfrm>
        </p:spPr>
        <p:txBody>
          <a:bodyPr/>
          <a:lstStyle/>
          <a:p>
            <a:pPr marL="285750" indent="-285750">
              <a:buFont typeface="Wingdings" panose="05000000000000000000" pitchFamily="2" charset="2"/>
              <a:buChar char="§"/>
            </a:pPr>
            <a:r>
              <a:rPr lang="es-CL" sz="3200" dirty="0"/>
              <a:t>Análisis Exploratorio de Datos (EDA)</a:t>
            </a:r>
          </a:p>
        </p:txBody>
      </p:sp>
    </p:spTree>
    <p:extLst>
      <p:ext uri="{BB962C8B-B14F-4D97-AF65-F5344CB8AC3E}">
        <p14:creationId xmlns:p14="http://schemas.microsoft.com/office/powerpoint/2010/main" val="1313017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12">
            <a:extLst>
              <a:ext uri="{FF2B5EF4-FFF2-40B4-BE49-F238E27FC236}">
                <a16:creationId xmlns:a16="http://schemas.microsoft.com/office/drawing/2014/main" id="{3F4592E0-FA1B-C244-A3E8-ACDB2D412B6E}"/>
              </a:ext>
            </a:extLst>
          </p:cNvPr>
          <p:cNvSpPr/>
          <p:nvPr/>
        </p:nvSpPr>
        <p:spPr>
          <a:xfrm>
            <a:off x="7047824" y="5173762"/>
            <a:ext cx="791845" cy="734695"/>
          </a:xfrm>
          <a:custGeom>
            <a:avLst/>
            <a:gdLst/>
            <a:ahLst/>
            <a:cxnLst/>
            <a:rect l="l" t="t" r="r" b="b"/>
            <a:pathLst>
              <a:path w="791845" h="734695">
                <a:moveTo>
                  <a:pt x="201079" y="525818"/>
                </a:moveTo>
                <a:lnTo>
                  <a:pt x="107111" y="617689"/>
                </a:lnTo>
                <a:lnTo>
                  <a:pt x="107111" y="734491"/>
                </a:lnTo>
                <a:lnTo>
                  <a:pt x="201079" y="734491"/>
                </a:lnTo>
                <a:lnTo>
                  <a:pt x="201079" y="525818"/>
                </a:lnTo>
                <a:close/>
              </a:path>
              <a:path w="791845" h="734695">
                <a:moveTo>
                  <a:pt x="360502" y="464591"/>
                </a:moveTo>
                <a:lnTo>
                  <a:pt x="312115" y="417309"/>
                </a:lnTo>
                <a:lnTo>
                  <a:pt x="266509" y="461860"/>
                </a:lnTo>
                <a:lnTo>
                  <a:pt x="266509" y="734491"/>
                </a:lnTo>
                <a:lnTo>
                  <a:pt x="360502" y="734491"/>
                </a:lnTo>
                <a:lnTo>
                  <a:pt x="360502" y="464591"/>
                </a:lnTo>
                <a:close/>
              </a:path>
              <a:path w="791845" h="734695">
                <a:moveTo>
                  <a:pt x="519925" y="397764"/>
                </a:moveTo>
                <a:lnTo>
                  <a:pt x="445719" y="470281"/>
                </a:lnTo>
                <a:lnTo>
                  <a:pt x="425932" y="489610"/>
                </a:lnTo>
                <a:lnTo>
                  <a:pt x="425932" y="734491"/>
                </a:lnTo>
                <a:lnTo>
                  <a:pt x="519925" y="734491"/>
                </a:lnTo>
                <a:lnTo>
                  <a:pt x="519925" y="397764"/>
                </a:lnTo>
                <a:close/>
              </a:path>
              <a:path w="791845" h="734695">
                <a:moveTo>
                  <a:pt x="679335" y="241858"/>
                </a:moveTo>
                <a:lnTo>
                  <a:pt x="585368" y="333794"/>
                </a:lnTo>
                <a:lnTo>
                  <a:pt x="585368" y="734504"/>
                </a:lnTo>
                <a:lnTo>
                  <a:pt x="679335" y="734504"/>
                </a:lnTo>
                <a:lnTo>
                  <a:pt x="679335" y="241858"/>
                </a:lnTo>
                <a:close/>
              </a:path>
              <a:path w="791845" h="734695">
                <a:moveTo>
                  <a:pt x="791476" y="0"/>
                </a:moveTo>
                <a:lnTo>
                  <a:pt x="691045" y="26327"/>
                </a:lnTo>
                <a:lnTo>
                  <a:pt x="590600" y="52654"/>
                </a:lnTo>
                <a:lnTo>
                  <a:pt x="632612" y="93700"/>
                </a:lnTo>
                <a:lnTo>
                  <a:pt x="406019" y="315214"/>
                </a:lnTo>
                <a:lnTo>
                  <a:pt x="312115" y="223418"/>
                </a:lnTo>
                <a:lnTo>
                  <a:pt x="0" y="528497"/>
                </a:lnTo>
                <a:lnTo>
                  <a:pt x="59474" y="586701"/>
                </a:lnTo>
                <a:lnTo>
                  <a:pt x="312115" y="339763"/>
                </a:lnTo>
                <a:lnTo>
                  <a:pt x="406019" y="431546"/>
                </a:lnTo>
                <a:lnTo>
                  <a:pt x="692111" y="151841"/>
                </a:lnTo>
                <a:lnTo>
                  <a:pt x="737616" y="196329"/>
                </a:lnTo>
                <a:lnTo>
                  <a:pt x="791476" y="0"/>
                </a:lnTo>
                <a:close/>
              </a:path>
            </a:pathLst>
          </a:custGeom>
          <a:solidFill>
            <a:srgbClr val="2E2D2E"/>
          </a:solidFill>
        </p:spPr>
        <p:txBody>
          <a:bodyPr wrap="square" lIns="0" tIns="0" rIns="0" bIns="0" rtlCol="0"/>
          <a:lstStyle/>
          <a:p>
            <a:endParaRPr/>
          </a:p>
        </p:txBody>
      </p:sp>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330870"/>
            <a:ext cx="9225915" cy="8505405"/>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dirty="0">
                <a:solidFill>
                  <a:srgbClr val="000000"/>
                </a:solidFill>
                <a:latin typeface="Source Sans Pro" panose="020B0503030403020204" pitchFamily="34" charset="0"/>
              </a:rPr>
              <a:t>El principal propósito del análisis exploratorio es tener una idea completa de </a:t>
            </a:r>
            <a:r>
              <a:rPr lang="es-ES" sz="2800" dirty="0">
                <a:solidFill>
                  <a:srgbClr val="000000"/>
                </a:solidFill>
                <a:latin typeface="Source Sans Pro" panose="020B0503030403020204" pitchFamily="34" charset="0"/>
              </a:rPr>
              <a:t>cómo son nuestros datos</a:t>
            </a:r>
            <a:r>
              <a:rPr lang="es-ES" sz="2800" b="0" dirty="0">
                <a:solidFill>
                  <a:srgbClr val="000000"/>
                </a:solidFill>
                <a:latin typeface="Source Sans Pro" panose="020B0503030403020204" pitchFamily="34" charset="0"/>
              </a:rPr>
              <a:t>, antes de decidir qué técnica de Ciencia de Datos o de Machine Learning usaremos.</a:t>
            </a:r>
          </a:p>
          <a:p>
            <a:pPr algn="just"/>
            <a:endParaRPr lang="es-ES" sz="2800" b="0" dirty="0">
              <a:solidFill>
                <a:srgbClr val="000000"/>
              </a:solidFill>
              <a:latin typeface="Source Sans Pro" panose="020B0503030403020204" pitchFamily="34" charset="0"/>
            </a:endParaRPr>
          </a:p>
          <a:p>
            <a:pPr algn="just"/>
            <a:r>
              <a:rPr lang="es-ES" sz="2800" b="0" dirty="0">
                <a:solidFill>
                  <a:srgbClr val="000000"/>
                </a:solidFill>
                <a:latin typeface="Source Sans Pro" panose="020B0503030403020204" pitchFamily="34" charset="0"/>
              </a:rPr>
              <a:t>Y como en la práctica los datos no son ideales, debemos organizarlos, entender su contenido, entender cuáles son las variables más relevantes y cómo se relacionan unas con otras, comenzar a ver algunos patrones, determinar qué hacer con los datos faltantes y con los datos atípicos, y finalmente extraer conclusiones acerca de todo este análisis.</a:t>
            </a:r>
          </a:p>
          <a:p>
            <a:pPr algn="just"/>
            <a:endParaRPr lang="es-ES" sz="2800" b="0" dirty="0">
              <a:solidFill>
                <a:srgbClr val="000000"/>
              </a:solidFill>
              <a:latin typeface="Source Sans Pro" panose="020B0503030403020204" pitchFamily="34" charset="0"/>
            </a:endParaRPr>
          </a:p>
          <a:p>
            <a:pPr algn="just"/>
            <a:r>
              <a:rPr lang="es-ES" sz="2800" b="0" dirty="0">
                <a:solidFill>
                  <a:srgbClr val="000000"/>
                </a:solidFill>
                <a:latin typeface="Source Sans Pro" panose="020B0503030403020204" pitchFamily="34" charset="0"/>
              </a:rPr>
              <a:t>Y todo esto es precisamente el análisis exploratorio de datos </a:t>
            </a:r>
            <a:r>
              <a:rPr lang="es-ES" sz="2800" dirty="0">
                <a:solidFill>
                  <a:srgbClr val="000000"/>
                </a:solidFill>
                <a:latin typeface="Source Sans Pro" panose="020B0503030403020204" pitchFamily="34" charset="0"/>
              </a:rPr>
              <a:t>(EDA</a:t>
            </a:r>
            <a:r>
              <a:rPr lang="es-ES" sz="2800" b="0" dirty="0">
                <a:solidFill>
                  <a:srgbClr val="000000"/>
                </a:solidFill>
                <a:latin typeface="Source Sans Pro" panose="020B0503030403020204" pitchFamily="34" charset="0"/>
              </a:rPr>
              <a:t>, por su sigla en inglés), que es </a:t>
            </a:r>
            <a:r>
              <a:rPr lang="es-ES" sz="2800" dirty="0">
                <a:solidFill>
                  <a:srgbClr val="000000"/>
                </a:solidFill>
                <a:latin typeface="Source Sans Pro" panose="020B0503030403020204" pitchFamily="34" charset="0"/>
              </a:rPr>
              <a:t>una forma de entender, visualizar y extraer información relevante del set de datos </a:t>
            </a:r>
            <a:r>
              <a:rPr lang="es-ES" sz="2800" b="0" dirty="0">
                <a:solidFill>
                  <a:srgbClr val="000000"/>
                </a:solidFill>
                <a:latin typeface="Source Sans Pro" panose="020B0503030403020204" pitchFamily="34" charset="0"/>
              </a:rPr>
              <a:t>para poder decidir cuál será la ruta o técnica más adecuada para su posterior procesamiento.</a:t>
            </a:r>
          </a:p>
          <a:p>
            <a:pPr marL="46355" marR="5080" algn="just">
              <a:lnSpc>
                <a:spcPct val="101499"/>
              </a:lnSpc>
              <a:spcBef>
                <a:spcPts val="345"/>
              </a:spcBef>
            </a:pPr>
            <a:endParaRPr lang="es-CL" sz="720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4582111"/>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5600" y="2919191"/>
            <a:ext cx="1236292" cy="1236292"/>
          </a:xfrm>
          <a:prstGeom prst="rect">
            <a:avLst/>
          </a:prstGeom>
        </p:spPr>
      </p:pic>
      <p:pic>
        <p:nvPicPr>
          <p:cNvPr id="17" name="Gráfico 16" descr="Investigación con relleno sólido">
            <a:extLst>
              <a:ext uri="{FF2B5EF4-FFF2-40B4-BE49-F238E27FC236}">
                <a16:creationId xmlns:a16="http://schemas.microsoft.com/office/drawing/2014/main" id="{22CD187A-C4F4-9953-3731-21FC853A5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7824" y="7720375"/>
            <a:ext cx="1066800" cy="1066800"/>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6"/>
              </a:rPr>
              <a:t>https://www.codificandobits.com/blog/</a:t>
            </a:r>
            <a:endParaRPr lang="es-CL" dirty="0"/>
          </a:p>
          <a:p>
            <a:r>
              <a:rPr lang="es-CL" dirty="0" err="1"/>
              <a:t>analisis</a:t>
            </a:r>
            <a:r>
              <a:rPr lang="es-CL" dirty="0"/>
              <a:t>-exploratorio-de-datos/</a:t>
            </a:r>
          </a:p>
        </p:txBody>
      </p:sp>
      <p:sp>
        <p:nvSpPr>
          <p:cNvPr id="4" name="Marcador de texto 11">
            <a:extLst>
              <a:ext uri="{FF2B5EF4-FFF2-40B4-BE49-F238E27FC236}">
                <a16:creationId xmlns:a16="http://schemas.microsoft.com/office/drawing/2014/main" id="{F9619E5D-A4DF-84D4-FBB6-A457F99F9CBD}"/>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253132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463264"/>
            <a:ext cx="9225915" cy="8525411"/>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dirty="0">
                <a:solidFill>
                  <a:srgbClr val="000000"/>
                </a:solidFill>
                <a:latin typeface="Source Sans Pro" panose="020B0503030403020204" pitchFamily="34" charset="0"/>
              </a:rPr>
              <a:t>Podemos resumir los pasos del análisis exploratorio según la siguiente lista:</a:t>
            </a:r>
          </a:p>
          <a:p>
            <a:pPr algn="just"/>
            <a:endParaRPr lang="es-ES" sz="2800" b="0" kern="0" dirty="0">
              <a:solidFill>
                <a:srgbClr val="000000"/>
              </a:solidFill>
              <a:latin typeface="Source Sans Pro" panose="020B0503030403020204" pitchFamily="34" charset="0"/>
            </a:endParaRPr>
          </a:p>
          <a:p>
            <a:pPr algn="just"/>
            <a:endParaRPr lang="es-ES" sz="2800" b="0" dirty="0">
              <a:solidFill>
                <a:srgbClr val="000000"/>
              </a:solidFill>
              <a:latin typeface="Source Sans Pro" panose="020B0503030403020204" pitchFamily="34" charset="0"/>
            </a:endParaRPr>
          </a:p>
          <a:p>
            <a:pPr marL="514350" indent="-514350" algn="just">
              <a:buFont typeface="+mj-lt"/>
              <a:buAutoNum type="arabicPeriod"/>
            </a:pPr>
            <a:r>
              <a:rPr lang="es-ES" sz="2800" b="0" dirty="0">
                <a:solidFill>
                  <a:srgbClr val="000000"/>
                </a:solidFill>
                <a:latin typeface="Source Sans Pro" panose="020B0503030403020204" pitchFamily="34" charset="0"/>
              </a:rPr>
              <a:t>¿Cuál será  la pregunta que queremos responder?</a:t>
            </a:r>
          </a:p>
          <a:p>
            <a:pPr marL="514350" indent="-514350" algn="just">
              <a:buFont typeface="+mj-lt"/>
              <a:buAutoNum type="arabicPeriod"/>
            </a:pPr>
            <a:r>
              <a:rPr lang="es-ES" sz="2800" b="0" dirty="0">
                <a:solidFill>
                  <a:srgbClr val="000000"/>
                </a:solidFill>
                <a:latin typeface="Source Sans Pro" panose="020B0503030403020204" pitchFamily="34" charset="0"/>
              </a:rPr>
              <a:t>Generar una visión general de nuestros datos</a:t>
            </a:r>
          </a:p>
          <a:p>
            <a:pPr marL="514350" indent="-514350" algn="just">
              <a:buFont typeface="+mj-lt"/>
              <a:buAutoNum type="arabicPeriod"/>
            </a:pPr>
            <a:r>
              <a:rPr lang="es-ES" sz="2800" b="0" dirty="0">
                <a:solidFill>
                  <a:srgbClr val="000000"/>
                </a:solidFill>
                <a:latin typeface="Source Sans Pro" panose="020B0503030403020204" pitchFamily="34" charset="0"/>
              </a:rPr>
              <a:t>Revisar los tipos de datos que tenemos</a:t>
            </a:r>
          </a:p>
          <a:p>
            <a:pPr marL="514350" indent="-514350" algn="just">
              <a:buFont typeface="+mj-lt"/>
              <a:buAutoNum type="arabicPeriod"/>
            </a:pPr>
            <a:r>
              <a:rPr lang="es-ES" sz="2800" b="0" dirty="0">
                <a:solidFill>
                  <a:srgbClr val="000000"/>
                </a:solidFill>
                <a:latin typeface="Source Sans Pro" panose="020B0503030403020204" pitchFamily="34" charset="0"/>
              </a:rPr>
              <a:t>Elegir el tipo de estadística descriptiva</a:t>
            </a:r>
          </a:p>
          <a:p>
            <a:pPr marL="514350" indent="-514350" algn="just">
              <a:buFont typeface="+mj-lt"/>
              <a:buAutoNum type="arabicPeriod"/>
            </a:pPr>
            <a:r>
              <a:rPr lang="es-ES" sz="2800" b="0" dirty="0">
                <a:solidFill>
                  <a:srgbClr val="000000"/>
                </a:solidFill>
                <a:latin typeface="Source Sans Pro" panose="020B0503030403020204" pitchFamily="34" charset="0"/>
              </a:rPr>
              <a:t>Visualizar los datos</a:t>
            </a:r>
          </a:p>
          <a:p>
            <a:pPr marL="514350" indent="-514350" algn="just">
              <a:buFont typeface="+mj-lt"/>
              <a:buAutoNum type="arabicPeriod"/>
            </a:pPr>
            <a:r>
              <a:rPr lang="es-ES" sz="2800" b="0" dirty="0">
                <a:solidFill>
                  <a:srgbClr val="000000"/>
                </a:solidFill>
                <a:latin typeface="Source Sans Pro" panose="020B0503030403020204" pitchFamily="34" charset="0"/>
              </a:rPr>
              <a:t>Analizar las posibles interacciones entre las variables</a:t>
            </a:r>
          </a:p>
          <a:p>
            <a:pPr marL="514350" indent="-514350" algn="just">
              <a:buFont typeface="+mj-lt"/>
              <a:buAutoNum type="arabicPeriod"/>
            </a:pPr>
            <a:r>
              <a:rPr lang="es-ES" sz="2800" b="0" dirty="0">
                <a:solidFill>
                  <a:srgbClr val="000000"/>
                </a:solidFill>
                <a:latin typeface="Source Sans Pro" panose="020B0503030403020204" pitchFamily="34" charset="0"/>
              </a:rPr>
              <a:t>Extraer algunas conclusiones de todo este análisis.</a:t>
            </a:r>
          </a:p>
          <a:p>
            <a:pPr marL="514350" indent="-514350" algn="just">
              <a:buFont typeface="+mj-lt"/>
              <a:buAutoNum type="arabicPeriod"/>
            </a:pPr>
            <a:endParaRPr lang="es-ES" sz="2800" b="0" dirty="0">
              <a:solidFill>
                <a:srgbClr val="000000"/>
              </a:solidFill>
              <a:latin typeface="Source Sans Pro" panose="020B0503030403020204" pitchFamily="34" charset="0"/>
            </a:endParaRPr>
          </a:p>
          <a:p>
            <a:pPr marL="514350" indent="-514350" algn="just">
              <a:buFont typeface="+mj-lt"/>
              <a:buAutoNum type="arabicPeriod"/>
            </a:pPr>
            <a:endParaRPr lang="es-ES" sz="2800" b="0" dirty="0">
              <a:solidFill>
                <a:srgbClr val="000000"/>
              </a:solidFill>
              <a:latin typeface="Source Sans Pro" panose="020B0503030403020204" pitchFamily="34" charset="0"/>
            </a:endParaRPr>
          </a:p>
          <a:p>
            <a:pPr algn="just"/>
            <a:r>
              <a:rPr lang="es-ES" sz="2800" b="0" dirty="0">
                <a:solidFill>
                  <a:srgbClr val="000000"/>
                </a:solidFill>
                <a:latin typeface="Source Sans Pro" panose="020B0503030403020204" pitchFamily="34" charset="0"/>
              </a:rPr>
              <a:t>Para realizar esto, usaremos el conjunto de datos (dataset) de un ejemplo clásico de Machine Learning : el naufragio del </a:t>
            </a:r>
            <a:r>
              <a:rPr lang="es-ES" sz="2800" b="0" dirty="0" err="1">
                <a:solidFill>
                  <a:srgbClr val="000000"/>
                </a:solidFill>
                <a:latin typeface="Source Sans Pro" panose="020B0503030403020204" pitchFamily="34" charset="0"/>
              </a:rPr>
              <a:t>Titanic</a:t>
            </a:r>
            <a:r>
              <a:rPr lang="es-ES" sz="2800" b="0" dirty="0">
                <a:solidFill>
                  <a:srgbClr val="000000"/>
                </a:solidFill>
                <a:latin typeface="Source Sans Pro" panose="020B0503030403020204" pitchFamily="34" charset="0"/>
              </a:rPr>
              <a:t>.</a:t>
            </a:r>
          </a:p>
          <a:p>
            <a:pPr algn="just"/>
            <a:endParaRPr lang="es-ES" sz="2800" b="0" kern="0" dirty="0">
              <a:solidFill>
                <a:srgbClr val="000000"/>
              </a:solidFill>
              <a:latin typeface="Source Sans Pro" panose="020B0503030403020204" pitchFamily="34" charset="0"/>
            </a:endParaRPr>
          </a:p>
          <a:p>
            <a:pPr algn="just"/>
            <a:endParaRPr lang="es-CL" sz="720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5600" y="3051585"/>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Problema a resolver</a:t>
            </a:r>
          </a:p>
        </p:txBody>
      </p:sp>
      <p:sp>
        <p:nvSpPr>
          <p:cNvPr id="13" name="Marcador de texto 11">
            <a:extLst>
              <a:ext uri="{FF2B5EF4-FFF2-40B4-BE49-F238E27FC236}">
                <a16:creationId xmlns:a16="http://schemas.microsoft.com/office/drawing/2014/main" id="{50F0D2BA-AAA8-616A-7BDF-888E03F84E51}"/>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3067577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301875"/>
            <a:ext cx="9225915" cy="2923877"/>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En este caso del </a:t>
            </a:r>
            <a:r>
              <a:rPr lang="es-ES" sz="2800" b="0" kern="0" dirty="0" err="1">
                <a:solidFill>
                  <a:srgbClr val="000000"/>
                </a:solidFill>
                <a:latin typeface="Source Sans Pro" panose="020B0503030403020204" pitchFamily="34" charset="0"/>
              </a:rPr>
              <a:t>Titanic</a:t>
            </a:r>
            <a:r>
              <a:rPr lang="es-ES" sz="2800" b="0" kern="0" dirty="0">
                <a:solidFill>
                  <a:srgbClr val="000000"/>
                </a:solidFill>
                <a:latin typeface="Source Sans Pro" panose="020B0503030403020204" pitchFamily="34" charset="0"/>
              </a:rPr>
              <a:t>, lo que intenta responder, es:</a:t>
            </a:r>
          </a:p>
          <a:p>
            <a:pPr algn="just"/>
            <a:endParaRPr lang="es-ES" sz="2800" b="0" kern="0" dirty="0">
              <a:solidFill>
                <a:srgbClr val="000000"/>
              </a:solidFill>
              <a:latin typeface="Source Sans Pro" panose="020B0503030403020204" pitchFamily="34" charset="0"/>
            </a:endParaRPr>
          </a:p>
          <a:p>
            <a:pPr algn="just"/>
            <a:r>
              <a:rPr lang="es-ES" sz="2800" kern="0" dirty="0">
                <a:solidFill>
                  <a:srgbClr val="000000"/>
                </a:solidFill>
                <a:latin typeface="Source Sans Pro" panose="020B0503030403020204" pitchFamily="34" charset="0"/>
              </a:rPr>
              <a:t>¿QUÉ TIPO DE PERSONAS TENÍAN LA PROBABILIDAD MÁS ALTA DE SOBREVIVIR AL HUNDIMIENTO DEL BARCO?</a:t>
            </a:r>
          </a:p>
          <a:p>
            <a:pPr algn="just"/>
            <a:endParaRPr lang="es-CL" sz="7200" kern="0" dirty="0"/>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4553116"/>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5600" y="2890196"/>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Pregunta</a:t>
            </a:r>
          </a:p>
        </p:txBody>
      </p:sp>
      <p:pic>
        <p:nvPicPr>
          <p:cNvPr id="6" name="Imagen 5">
            <a:extLst>
              <a:ext uri="{FF2B5EF4-FFF2-40B4-BE49-F238E27FC236}">
                <a16:creationId xmlns:a16="http://schemas.microsoft.com/office/drawing/2014/main" id="{9F5A0993-EAB3-A5F0-5BA5-35035039CEFE}"/>
              </a:ext>
            </a:extLst>
          </p:cNvPr>
          <p:cNvPicPr>
            <a:picLocks noChangeAspect="1"/>
          </p:cNvPicPr>
          <p:nvPr/>
        </p:nvPicPr>
        <p:blipFill>
          <a:blip r:embed="rId5"/>
          <a:stretch>
            <a:fillRect/>
          </a:stretch>
        </p:blipFill>
        <p:spPr>
          <a:xfrm>
            <a:off x="8604250" y="5502275"/>
            <a:ext cx="7977343" cy="4487256"/>
          </a:xfrm>
          <a:prstGeom prst="rect">
            <a:avLst/>
          </a:prstGeom>
        </p:spPr>
      </p:pic>
      <p:sp>
        <p:nvSpPr>
          <p:cNvPr id="10" name="Marcador de texto 11">
            <a:extLst>
              <a:ext uri="{FF2B5EF4-FFF2-40B4-BE49-F238E27FC236}">
                <a16:creationId xmlns:a16="http://schemas.microsoft.com/office/drawing/2014/main" id="{90CA68BE-1F86-A3AA-9FF1-8CB86F08118D}"/>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2589142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291219"/>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Luego, revisamos en forma general nuestros datos, para ello usamos la instrucción </a:t>
            </a:r>
            <a:r>
              <a:rPr lang="es-ES" sz="2800" i="1" kern="0" dirty="0">
                <a:solidFill>
                  <a:srgbClr val="000000"/>
                </a:solidFill>
                <a:latin typeface="Source Sans Pro" panose="020B0503030403020204" pitchFamily="34" charset="0"/>
              </a:rPr>
              <a:t>DESCRIBE</a:t>
            </a:r>
            <a:r>
              <a:rPr lang="es-ES" sz="2800" b="0" kern="0" dirty="0">
                <a:solidFill>
                  <a:srgbClr val="000000"/>
                </a:solidFill>
                <a:latin typeface="Source Sans Pro" panose="020B0503030403020204" pitchFamily="34" charset="0"/>
              </a:rPr>
              <a:t> de Python.</a:t>
            </a:r>
          </a:p>
          <a:p>
            <a:pPr algn="just"/>
            <a:endParaRPr lang="es-ES" sz="2800" b="0" kern="0" dirty="0">
              <a:solidFill>
                <a:srgbClr val="000000"/>
              </a:solidFill>
              <a:latin typeface="Source Sans Pro" panose="020B0503030403020204" pitchFamily="34" charset="0"/>
            </a:endParaRPr>
          </a:p>
          <a:p>
            <a:pPr algn="just"/>
            <a:r>
              <a:rPr lang="es-ES" sz="2800" b="0" kern="0" dirty="0">
                <a:solidFill>
                  <a:srgbClr val="000000"/>
                </a:solidFill>
                <a:latin typeface="Source Sans Pro" panose="020B0503030403020204" pitchFamily="34" charset="0"/>
              </a:rPr>
              <a:t>Con esto nos haremos una idea general de los datos, viendo que por ejemplo cada pasajero estará caracterizado por variables como el nombre, la edad, el género, </a:t>
            </a:r>
            <a:r>
              <a:rPr lang="es-ES" sz="2800" b="0" kern="0" dirty="0" err="1">
                <a:solidFill>
                  <a:srgbClr val="000000"/>
                </a:solidFill>
                <a:latin typeface="Source Sans Pro" panose="020B0503030403020204" pitchFamily="34" charset="0"/>
              </a:rPr>
              <a:t>etc</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5600" y="2894383"/>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107996"/>
          </a:xfrm>
        </p:spPr>
        <p:txBody>
          <a:bodyPr/>
          <a:lstStyle/>
          <a:p>
            <a:r>
              <a:rPr lang="es-CL" sz="3600" dirty="0"/>
              <a:t>Visión General de los Datos</a:t>
            </a:r>
          </a:p>
        </p:txBody>
      </p:sp>
      <p:pic>
        <p:nvPicPr>
          <p:cNvPr id="11" name="Imagen 10">
            <a:extLst>
              <a:ext uri="{FF2B5EF4-FFF2-40B4-BE49-F238E27FC236}">
                <a16:creationId xmlns:a16="http://schemas.microsoft.com/office/drawing/2014/main" id="{63D094BC-992D-6ABF-FB73-9E1EF3358F7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9000"/>
                    </a14:imgEffect>
                  </a14:imgLayer>
                </a14:imgProps>
              </a:ext>
            </a:extLst>
          </a:blip>
          <a:stretch>
            <a:fillRect/>
          </a:stretch>
        </p:blipFill>
        <p:spPr>
          <a:xfrm>
            <a:off x="7671595" y="5094011"/>
            <a:ext cx="10515600" cy="5317173"/>
          </a:xfrm>
          <a:prstGeom prst="rect">
            <a:avLst/>
          </a:prstGeom>
        </p:spPr>
      </p:pic>
      <p:sp>
        <p:nvSpPr>
          <p:cNvPr id="7" name="Marcador de texto 11">
            <a:extLst>
              <a:ext uri="{FF2B5EF4-FFF2-40B4-BE49-F238E27FC236}">
                <a16:creationId xmlns:a16="http://schemas.microsoft.com/office/drawing/2014/main" id="{56C6C02A-CBA0-2D52-A31D-965D9C55034A}"/>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111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282014" y="2389168"/>
            <a:ext cx="9225915" cy="1384995"/>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Luego, debemos definir a qué tipo de dato pertenece cada variable. Y acá tenemos dos grandes grupos: los datos numéricos y los datos categóricos. </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4367433"/>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7011" y="2399562"/>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553998"/>
          </a:xfrm>
        </p:spPr>
        <p:txBody>
          <a:bodyPr/>
          <a:lstStyle/>
          <a:p>
            <a:r>
              <a:rPr lang="es-CL" sz="3600" dirty="0"/>
              <a:t>Tipos de Datos</a:t>
            </a:r>
          </a:p>
        </p:txBody>
      </p:sp>
      <p:pic>
        <p:nvPicPr>
          <p:cNvPr id="6" name="Imagen 5">
            <a:extLst>
              <a:ext uri="{FF2B5EF4-FFF2-40B4-BE49-F238E27FC236}">
                <a16:creationId xmlns:a16="http://schemas.microsoft.com/office/drawing/2014/main" id="{A9D98597-5F8E-AFC5-6DB4-69838914E8CC}"/>
              </a:ext>
            </a:extLst>
          </p:cNvPr>
          <p:cNvPicPr>
            <a:picLocks noChangeAspect="1"/>
          </p:cNvPicPr>
          <p:nvPr/>
        </p:nvPicPr>
        <p:blipFill>
          <a:blip r:embed="rId5"/>
          <a:stretch>
            <a:fillRect/>
          </a:stretch>
        </p:blipFill>
        <p:spPr>
          <a:xfrm>
            <a:off x="4603166" y="4595446"/>
            <a:ext cx="13497510" cy="4233457"/>
          </a:xfrm>
          <a:prstGeom prst="rect">
            <a:avLst/>
          </a:prstGeom>
        </p:spPr>
      </p:pic>
      <p:sp>
        <p:nvSpPr>
          <p:cNvPr id="11" name="Rectángulo: esquinas redondeadas 10">
            <a:extLst>
              <a:ext uri="{FF2B5EF4-FFF2-40B4-BE49-F238E27FC236}">
                <a16:creationId xmlns:a16="http://schemas.microsoft.com/office/drawing/2014/main" id="{C4D19D1A-27A1-5F16-712C-71088598D4A2}"/>
              </a:ext>
            </a:extLst>
          </p:cNvPr>
          <p:cNvSpPr/>
          <p:nvPr/>
        </p:nvSpPr>
        <p:spPr>
          <a:xfrm>
            <a:off x="12338050" y="4431759"/>
            <a:ext cx="609600" cy="456083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esquinas redondeadas 12">
            <a:extLst>
              <a:ext uri="{FF2B5EF4-FFF2-40B4-BE49-F238E27FC236}">
                <a16:creationId xmlns:a16="http://schemas.microsoft.com/office/drawing/2014/main" id="{37902921-C2E6-4334-C1B2-E8B05439F8C9}"/>
              </a:ext>
            </a:extLst>
          </p:cNvPr>
          <p:cNvSpPr/>
          <p:nvPr/>
        </p:nvSpPr>
        <p:spPr>
          <a:xfrm>
            <a:off x="15690850" y="4367433"/>
            <a:ext cx="762000" cy="456083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esquinas redondeadas 13">
            <a:extLst>
              <a:ext uri="{FF2B5EF4-FFF2-40B4-BE49-F238E27FC236}">
                <a16:creationId xmlns:a16="http://schemas.microsoft.com/office/drawing/2014/main" id="{C55E64C8-1086-3F37-1707-4E2303F7760F}"/>
              </a:ext>
            </a:extLst>
          </p:cNvPr>
          <p:cNvSpPr/>
          <p:nvPr/>
        </p:nvSpPr>
        <p:spPr>
          <a:xfrm>
            <a:off x="11728450" y="4431759"/>
            <a:ext cx="609600" cy="456083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esquinas redondeadas 14">
            <a:extLst>
              <a:ext uri="{FF2B5EF4-FFF2-40B4-BE49-F238E27FC236}">
                <a16:creationId xmlns:a16="http://schemas.microsoft.com/office/drawing/2014/main" id="{15FFCCFF-3353-65DB-4E18-81DEEDA87EF9}"/>
              </a:ext>
            </a:extLst>
          </p:cNvPr>
          <p:cNvSpPr/>
          <p:nvPr/>
        </p:nvSpPr>
        <p:spPr>
          <a:xfrm>
            <a:off x="17138650" y="4395340"/>
            <a:ext cx="922816" cy="456083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6" name="Rectángulo: esquinas redondeadas 15">
            <a:extLst>
              <a:ext uri="{FF2B5EF4-FFF2-40B4-BE49-F238E27FC236}">
                <a16:creationId xmlns:a16="http://schemas.microsoft.com/office/drawing/2014/main" id="{FB63C154-426D-48B1-1F8B-DD3BF93A3F12}"/>
              </a:ext>
            </a:extLst>
          </p:cNvPr>
          <p:cNvSpPr/>
          <p:nvPr/>
        </p:nvSpPr>
        <p:spPr>
          <a:xfrm>
            <a:off x="6209742" y="4395340"/>
            <a:ext cx="1022908" cy="4560830"/>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esquinas redondeadas 16">
            <a:extLst>
              <a:ext uri="{FF2B5EF4-FFF2-40B4-BE49-F238E27FC236}">
                <a16:creationId xmlns:a16="http://schemas.microsoft.com/office/drawing/2014/main" id="{8074FF45-AB5A-CAA6-4DDB-F3E82DD1E37E}"/>
              </a:ext>
            </a:extLst>
          </p:cNvPr>
          <p:cNvSpPr/>
          <p:nvPr/>
        </p:nvSpPr>
        <p:spPr>
          <a:xfrm>
            <a:off x="5142942" y="4362136"/>
            <a:ext cx="1022908" cy="4560830"/>
          </a:xfrm>
          <a:prstGeom prst="round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CuadroTexto 17">
            <a:extLst>
              <a:ext uri="{FF2B5EF4-FFF2-40B4-BE49-F238E27FC236}">
                <a16:creationId xmlns:a16="http://schemas.microsoft.com/office/drawing/2014/main" id="{A32542AF-19C8-5A42-C441-631CD1A46FED}"/>
              </a:ext>
            </a:extLst>
          </p:cNvPr>
          <p:cNvSpPr txBox="1"/>
          <p:nvPr/>
        </p:nvSpPr>
        <p:spPr>
          <a:xfrm>
            <a:off x="13785850" y="9114212"/>
            <a:ext cx="1777410" cy="461665"/>
          </a:xfrm>
          <a:prstGeom prst="rect">
            <a:avLst/>
          </a:prstGeom>
          <a:noFill/>
        </p:spPr>
        <p:txBody>
          <a:bodyPr wrap="none" rtlCol="0">
            <a:spAutoFit/>
          </a:bodyPr>
          <a:lstStyle/>
          <a:p>
            <a:r>
              <a:rPr lang="es-CL" sz="2400" b="1" dirty="0">
                <a:solidFill>
                  <a:srgbClr val="0070C0"/>
                </a:solidFill>
                <a:highlight>
                  <a:srgbClr val="000000"/>
                </a:highlight>
              </a:rPr>
              <a:t>NUMÉRICOS</a:t>
            </a:r>
          </a:p>
        </p:txBody>
      </p:sp>
      <p:sp>
        <p:nvSpPr>
          <p:cNvPr id="19" name="CuadroTexto 18">
            <a:extLst>
              <a:ext uri="{FF2B5EF4-FFF2-40B4-BE49-F238E27FC236}">
                <a16:creationId xmlns:a16="http://schemas.microsoft.com/office/drawing/2014/main" id="{93D90666-A42C-F399-16C4-33E21A953FE5}"/>
              </a:ext>
            </a:extLst>
          </p:cNvPr>
          <p:cNvSpPr txBox="1"/>
          <p:nvPr/>
        </p:nvSpPr>
        <p:spPr>
          <a:xfrm>
            <a:off x="13404850" y="9772336"/>
            <a:ext cx="3624582" cy="461665"/>
          </a:xfrm>
          <a:prstGeom prst="rect">
            <a:avLst/>
          </a:prstGeom>
          <a:noFill/>
        </p:spPr>
        <p:txBody>
          <a:bodyPr wrap="none" rtlCol="0">
            <a:spAutoFit/>
          </a:bodyPr>
          <a:lstStyle/>
          <a:p>
            <a:r>
              <a:rPr lang="es-CL" sz="2400" b="1" dirty="0">
                <a:solidFill>
                  <a:srgbClr val="FF0000"/>
                </a:solidFill>
                <a:highlight>
                  <a:srgbClr val="000000"/>
                </a:highlight>
              </a:rPr>
              <a:t>CATEGÓRICOS NOMINALES</a:t>
            </a:r>
          </a:p>
        </p:txBody>
      </p:sp>
      <p:sp>
        <p:nvSpPr>
          <p:cNvPr id="20" name="CuadroTexto 19">
            <a:extLst>
              <a:ext uri="{FF2B5EF4-FFF2-40B4-BE49-F238E27FC236}">
                <a16:creationId xmlns:a16="http://schemas.microsoft.com/office/drawing/2014/main" id="{EC57C574-A034-AF54-4490-606A55B8A044}"/>
              </a:ext>
            </a:extLst>
          </p:cNvPr>
          <p:cNvSpPr txBox="1"/>
          <p:nvPr/>
        </p:nvSpPr>
        <p:spPr>
          <a:xfrm>
            <a:off x="6927850" y="9298878"/>
            <a:ext cx="3303790" cy="461665"/>
          </a:xfrm>
          <a:prstGeom prst="rect">
            <a:avLst/>
          </a:prstGeom>
          <a:noFill/>
        </p:spPr>
        <p:txBody>
          <a:bodyPr wrap="none" rtlCol="0">
            <a:spAutoFit/>
          </a:bodyPr>
          <a:lstStyle/>
          <a:p>
            <a:r>
              <a:rPr lang="es-CL" sz="2400" b="1" dirty="0">
                <a:solidFill>
                  <a:srgbClr val="00B050"/>
                </a:solidFill>
                <a:highlight>
                  <a:srgbClr val="000000"/>
                </a:highlight>
              </a:rPr>
              <a:t>CATEGÓRICOS BINARIOS</a:t>
            </a:r>
          </a:p>
        </p:txBody>
      </p:sp>
      <p:sp>
        <p:nvSpPr>
          <p:cNvPr id="21" name="CuadroTexto 20">
            <a:extLst>
              <a:ext uri="{FF2B5EF4-FFF2-40B4-BE49-F238E27FC236}">
                <a16:creationId xmlns:a16="http://schemas.microsoft.com/office/drawing/2014/main" id="{14901D4B-ECEC-F39F-5E18-8E07A4CEED76}"/>
              </a:ext>
            </a:extLst>
          </p:cNvPr>
          <p:cNvSpPr txBox="1"/>
          <p:nvPr/>
        </p:nvSpPr>
        <p:spPr>
          <a:xfrm>
            <a:off x="3697129" y="9917410"/>
            <a:ext cx="3589316" cy="461665"/>
          </a:xfrm>
          <a:prstGeom prst="rect">
            <a:avLst/>
          </a:prstGeom>
          <a:noFill/>
        </p:spPr>
        <p:txBody>
          <a:bodyPr wrap="none" rtlCol="0">
            <a:spAutoFit/>
          </a:bodyPr>
          <a:lstStyle/>
          <a:p>
            <a:r>
              <a:rPr lang="es-CL" sz="2400" b="1" dirty="0">
                <a:solidFill>
                  <a:srgbClr val="FFC000"/>
                </a:solidFill>
                <a:highlight>
                  <a:srgbClr val="000000"/>
                </a:highlight>
              </a:rPr>
              <a:t>CATEGÓRICOS  ORDINALES</a:t>
            </a:r>
          </a:p>
        </p:txBody>
      </p:sp>
      <p:cxnSp>
        <p:nvCxnSpPr>
          <p:cNvPr id="23" name="Conector recto de flecha 22">
            <a:extLst>
              <a:ext uri="{FF2B5EF4-FFF2-40B4-BE49-F238E27FC236}">
                <a16:creationId xmlns:a16="http://schemas.microsoft.com/office/drawing/2014/main" id="{57C165A2-16CA-9023-A42A-F77C442E4149}"/>
              </a:ext>
            </a:extLst>
          </p:cNvPr>
          <p:cNvCxnSpPr>
            <a:stCxn id="18" idx="1"/>
            <a:endCxn id="11" idx="2"/>
          </p:cNvCxnSpPr>
          <p:nvPr/>
        </p:nvCxnSpPr>
        <p:spPr>
          <a:xfrm flipH="1" flipV="1">
            <a:off x="12642850" y="8992589"/>
            <a:ext cx="1143000" cy="35245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4" name="Conector recto de flecha 23">
            <a:extLst>
              <a:ext uri="{FF2B5EF4-FFF2-40B4-BE49-F238E27FC236}">
                <a16:creationId xmlns:a16="http://schemas.microsoft.com/office/drawing/2014/main" id="{52969533-8DB2-316D-3FF4-A7E9856D80F5}"/>
              </a:ext>
            </a:extLst>
          </p:cNvPr>
          <p:cNvCxnSpPr>
            <a:cxnSpLocks/>
            <a:stCxn id="18" idx="3"/>
            <a:endCxn id="13" idx="2"/>
          </p:cNvCxnSpPr>
          <p:nvPr/>
        </p:nvCxnSpPr>
        <p:spPr>
          <a:xfrm flipV="1">
            <a:off x="15563260" y="8928263"/>
            <a:ext cx="508590" cy="41678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Conector recto de flecha 26">
            <a:extLst>
              <a:ext uri="{FF2B5EF4-FFF2-40B4-BE49-F238E27FC236}">
                <a16:creationId xmlns:a16="http://schemas.microsoft.com/office/drawing/2014/main" id="{1F2B66CC-D018-8038-44C0-72A8FA955002}"/>
              </a:ext>
            </a:extLst>
          </p:cNvPr>
          <p:cNvCxnSpPr>
            <a:cxnSpLocks/>
            <a:stCxn id="19" idx="1"/>
            <a:endCxn id="14" idx="2"/>
          </p:cNvCxnSpPr>
          <p:nvPr/>
        </p:nvCxnSpPr>
        <p:spPr>
          <a:xfrm flipH="1" flipV="1">
            <a:off x="12033250" y="8992589"/>
            <a:ext cx="1371600" cy="1010580"/>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0" name="Conector recto de flecha 29">
            <a:extLst>
              <a:ext uri="{FF2B5EF4-FFF2-40B4-BE49-F238E27FC236}">
                <a16:creationId xmlns:a16="http://schemas.microsoft.com/office/drawing/2014/main" id="{E74C80E0-A890-9BBC-5DE3-FD93B93FDACB}"/>
              </a:ext>
            </a:extLst>
          </p:cNvPr>
          <p:cNvCxnSpPr>
            <a:cxnSpLocks/>
            <a:stCxn id="19" idx="3"/>
            <a:endCxn id="15" idx="2"/>
          </p:cNvCxnSpPr>
          <p:nvPr/>
        </p:nvCxnSpPr>
        <p:spPr>
          <a:xfrm flipV="1">
            <a:off x="17029432" y="8956170"/>
            <a:ext cx="570626" cy="1046999"/>
          </a:xfrm>
          <a:prstGeom prst="straightConnector1">
            <a:avLst/>
          </a:prstGeom>
          <a:ln>
            <a:headEnd type="none" w="med" len="med"/>
            <a:tailEnd type="arrow" w="med" len="med"/>
          </a:ln>
        </p:spPr>
        <p:style>
          <a:lnRef idx="2">
            <a:schemeClr val="accent2"/>
          </a:lnRef>
          <a:fillRef idx="0">
            <a:schemeClr val="accent2"/>
          </a:fillRef>
          <a:effectRef idx="1">
            <a:schemeClr val="accent2"/>
          </a:effectRef>
          <a:fontRef idx="minor">
            <a:schemeClr val="tx1"/>
          </a:fontRef>
        </p:style>
      </p:cxnSp>
      <p:cxnSp>
        <p:nvCxnSpPr>
          <p:cNvPr id="33" name="Conector recto de flecha 32">
            <a:extLst>
              <a:ext uri="{FF2B5EF4-FFF2-40B4-BE49-F238E27FC236}">
                <a16:creationId xmlns:a16="http://schemas.microsoft.com/office/drawing/2014/main" id="{FCDD4FB7-5F37-BEE8-523C-CC3856AF1CC1}"/>
              </a:ext>
            </a:extLst>
          </p:cNvPr>
          <p:cNvCxnSpPr>
            <a:cxnSpLocks/>
            <a:stCxn id="20" idx="0"/>
            <a:endCxn id="16" idx="2"/>
          </p:cNvCxnSpPr>
          <p:nvPr/>
        </p:nvCxnSpPr>
        <p:spPr>
          <a:xfrm flipH="1" flipV="1">
            <a:off x="6721196" y="8956170"/>
            <a:ext cx="1858549" cy="342708"/>
          </a:xfrm>
          <a:prstGeom prst="straightConnector1">
            <a:avLst/>
          </a:prstGeom>
          <a:ln>
            <a:headEnd type="none" w="med" len="med"/>
            <a:tailEnd type="arrow" w="med" len="med"/>
          </a:ln>
        </p:spPr>
        <p:style>
          <a:lnRef idx="2">
            <a:schemeClr val="accent3"/>
          </a:lnRef>
          <a:fillRef idx="0">
            <a:schemeClr val="accent3"/>
          </a:fillRef>
          <a:effectRef idx="1">
            <a:schemeClr val="accent3"/>
          </a:effectRef>
          <a:fontRef idx="minor">
            <a:schemeClr val="tx1"/>
          </a:fontRef>
        </p:style>
      </p:cxnSp>
      <p:cxnSp>
        <p:nvCxnSpPr>
          <p:cNvPr id="36" name="Conector recto de flecha 35">
            <a:extLst>
              <a:ext uri="{FF2B5EF4-FFF2-40B4-BE49-F238E27FC236}">
                <a16:creationId xmlns:a16="http://schemas.microsoft.com/office/drawing/2014/main" id="{75A4CF33-51BF-3C82-1FC5-9F0F567916AF}"/>
              </a:ext>
            </a:extLst>
          </p:cNvPr>
          <p:cNvCxnSpPr>
            <a:cxnSpLocks/>
            <a:stCxn id="21" idx="0"/>
            <a:endCxn id="17" idx="2"/>
          </p:cNvCxnSpPr>
          <p:nvPr/>
        </p:nvCxnSpPr>
        <p:spPr>
          <a:xfrm flipV="1">
            <a:off x="5491787" y="8922966"/>
            <a:ext cx="162609" cy="994444"/>
          </a:xfrm>
          <a:prstGeom prst="straightConnector1">
            <a:avLst/>
          </a:prstGeom>
          <a:ln>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10" name="Marcador de texto 11">
            <a:extLst>
              <a:ext uri="{FF2B5EF4-FFF2-40B4-BE49-F238E27FC236}">
                <a16:creationId xmlns:a16="http://schemas.microsoft.com/office/drawing/2014/main" id="{80360F35-11EB-42FB-2A50-E6964E297B80}"/>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4114561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8" y="2304289"/>
            <a:ext cx="9225915" cy="2677656"/>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Luego, iniciamos la descripción estadística que depende precisamente del tipo de datos que tengamos en cada variable.</a:t>
            </a:r>
          </a:p>
          <a:p>
            <a:pPr algn="just"/>
            <a:r>
              <a:rPr lang="es-ES" sz="2800" b="0" kern="0" dirty="0">
                <a:solidFill>
                  <a:srgbClr val="000000"/>
                </a:solidFill>
                <a:latin typeface="Source Sans Pro" panose="020B0503030403020204" pitchFamily="34" charset="0"/>
              </a:rPr>
              <a:t>Para esto usamos </a:t>
            </a:r>
            <a:r>
              <a:rPr lang="es-ES" sz="2800" kern="0" dirty="0">
                <a:solidFill>
                  <a:srgbClr val="000000"/>
                </a:solidFill>
                <a:latin typeface="Source Sans Pro" panose="020B0503030403020204" pitchFamily="34" charset="0"/>
              </a:rPr>
              <a:t>medidas de tendencia central</a:t>
            </a:r>
            <a:r>
              <a:rPr lang="es-ES" sz="2800" b="0" kern="0" dirty="0">
                <a:solidFill>
                  <a:srgbClr val="000000"/>
                </a:solidFill>
                <a:latin typeface="Source Sans Pro" panose="020B0503030403020204" pitchFamily="34" charset="0"/>
              </a:rPr>
              <a:t>. Por ejemplo, estas dos:</a:t>
            </a:r>
          </a:p>
          <a:p>
            <a:pPr algn="just"/>
            <a:r>
              <a:rPr lang="es-ES" sz="2800" b="0" kern="0" dirty="0">
                <a:solidFill>
                  <a:srgbClr val="000000"/>
                </a:solidFill>
                <a:latin typeface="Source Sans Pro" panose="020B0503030403020204" pitchFamily="34" charset="0"/>
              </a:rPr>
              <a:t> </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4555530"/>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5600" y="2892610"/>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661993"/>
          </a:xfrm>
        </p:spPr>
        <p:txBody>
          <a:bodyPr/>
          <a:lstStyle/>
          <a:p>
            <a:r>
              <a:rPr lang="es-CL" sz="3600" dirty="0"/>
              <a:t>Descripción Estadísticas de los Datos</a:t>
            </a:r>
          </a:p>
        </p:txBody>
      </p:sp>
      <p:pic>
        <p:nvPicPr>
          <p:cNvPr id="6" name="Imagen 5">
            <a:extLst>
              <a:ext uri="{FF2B5EF4-FFF2-40B4-BE49-F238E27FC236}">
                <a16:creationId xmlns:a16="http://schemas.microsoft.com/office/drawing/2014/main" id="{69BD443B-D9FA-671F-D987-3793F082D896}"/>
              </a:ext>
            </a:extLst>
          </p:cNvPr>
          <p:cNvPicPr>
            <a:picLocks noChangeAspect="1"/>
          </p:cNvPicPr>
          <p:nvPr/>
        </p:nvPicPr>
        <p:blipFill>
          <a:blip r:embed="rId5"/>
          <a:stretch>
            <a:fillRect/>
          </a:stretch>
        </p:blipFill>
        <p:spPr>
          <a:xfrm>
            <a:off x="5754663" y="5108205"/>
            <a:ext cx="12650843" cy="3967902"/>
          </a:xfrm>
          <a:prstGeom prst="rect">
            <a:avLst/>
          </a:prstGeom>
        </p:spPr>
      </p:pic>
      <p:sp>
        <p:nvSpPr>
          <p:cNvPr id="7" name="CuadroTexto 6">
            <a:extLst>
              <a:ext uri="{FF2B5EF4-FFF2-40B4-BE49-F238E27FC236}">
                <a16:creationId xmlns:a16="http://schemas.microsoft.com/office/drawing/2014/main" id="{AFC703F6-2909-7398-8EAE-9EC6659B0A99}"/>
              </a:ext>
            </a:extLst>
          </p:cNvPr>
          <p:cNvSpPr txBox="1"/>
          <p:nvPr/>
        </p:nvSpPr>
        <p:spPr>
          <a:xfrm>
            <a:off x="11688560" y="9602349"/>
            <a:ext cx="3127779" cy="523220"/>
          </a:xfrm>
          <a:prstGeom prst="rect">
            <a:avLst/>
          </a:prstGeom>
          <a:noFill/>
        </p:spPr>
        <p:txBody>
          <a:bodyPr wrap="none" rtlCol="0">
            <a:spAutoFit/>
          </a:bodyPr>
          <a:lstStyle/>
          <a:p>
            <a:r>
              <a:rPr lang="es-CL" sz="2800" b="1" dirty="0">
                <a:solidFill>
                  <a:srgbClr val="FF0000"/>
                </a:solidFill>
              </a:rPr>
              <a:t>MEDIA : 29,88 Años</a:t>
            </a:r>
          </a:p>
        </p:txBody>
      </p:sp>
      <p:sp>
        <p:nvSpPr>
          <p:cNvPr id="10" name="Rectángulo: esquinas redondeadas 9">
            <a:extLst>
              <a:ext uri="{FF2B5EF4-FFF2-40B4-BE49-F238E27FC236}">
                <a16:creationId xmlns:a16="http://schemas.microsoft.com/office/drawing/2014/main" id="{95DC9CCF-CBC0-F7B2-91DD-7A412BE4BBE2}"/>
              </a:ext>
            </a:extLst>
          </p:cNvPr>
          <p:cNvSpPr/>
          <p:nvPr/>
        </p:nvSpPr>
        <p:spPr>
          <a:xfrm>
            <a:off x="12947650" y="4816475"/>
            <a:ext cx="609600" cy="456083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esquinas redondeadas 10">
            <a:extLst>
              <a:ext uri="{FF2B5EF4-FFF2-40B4-BE49-F238E27FC236}">
                <a16:creationId xmlns:a16="http://schemas.microsoft.com/office/drawing/2014/main" id="{4C09F6AB-2402-6052-D11A-E67DBB36FB63}"/>
              </a:ext>
            </a:extLst>
          </p:cNvPr>
          <p:cNvSpPr/>
          <p:nvPr/>
        </p:nvSpPr>
        <p:spPr>
          <a:xfrm>
            <a:off x="8099394" y="4816475"/>
            <a:ext cx="762000" cy="4560830"/>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a:extLst>
              <a:ext uri="{FF2B5EF4-FFF2-40B4-BE49-F238E27FC236}">
                <a16:creationId xmlns:a16="http://schemas.microsoft.com/office/drawing/2014/main" id="{A2B018E9-E41F-0D3E-C620-F77360455BB6}"/>
              </a:ext>
            </a:extLst>
          </p:cNvPr>
          <p:cNvSpPr txBox="1"/>
          <p:nvPr/>
        </p:nvSpPr>
        <p:spPr>
          <a:xfrm>
            <a:off x="7244181" y="9651867"/>
            <a:ext cx="2196435" cy="523220"/>
          </a:xfrm>
          <a:prstGeom prst="rect">
            <a:avLst/>
          </a:prstGeom>
          <a:noFill/>
        </p:spPr>
        <p:txBody>
          <a:bodyPr wrap="none" rtlCol="0">
            <a:spAutoFit/>
          </a:bodyPr>
          <a:lstStyle/>
          <a:p>
            <a:r>
              <a:rPr lang="es-CL" sz="2800" b="1" dirty="0">
                <a:solidFill>
                  <a:srgbClr val="0070C0"/>
                </a:solidFill>
              </a:rPr>
              <a:t>MEDIANA  : 3</a:t>
            </a:r>
          </a:p>
        </p:txBody>
      </p:sp>
      <p:sp>
        <p:nvSpPr>
          <p:cNvPr id="15" name="Marcador de texto 11">
            <a:extLst>
              <a:ext uri="{FF2B5EF4-FFF2-40B4-BE49-F238E27FC236}">
                <a16:creationId xmlns:a16="http://schemas.microsoft.com/office/drawing/2014/main" id="{F416FFE6-9980-0452-3F75-4A7C92BD54FF}"/>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1296940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5">
            <a:extLst>
              <a:ext uri="{FF2B5EF4-FFF2-40B4-BE49-F238E27FC236}">
                <a16:creationId xmlns:a16="http://schemas.microsoft.com/office/drawing/2014/main" id="{8F62137C-BDC9-C949-9AC3-E19A910779E2}"/>
              </a:ext>
            </a:extLst>
          </p:cNvPr>
          <p:cNvSpPr txBox="1">
            <a:spLocks/>
          </p:cNvSpPr>
          <p:nvPr/>
        </p:nvSpPr>
        <p:spPr>
          <a:xfrm>
            <a:off x="8316437" y="2412011"/>
            <a:ext cx="9225915" cy="954107"/>
          </a:xfrm>
          <a:prstGeom prst="rect">
            <a:avLst/>
          </a:prstGeom>
        </p:spPr>
        <p:txBody>
          <a:bodyPr vert="horz" wrap="square" lIns="0" tIns="91440" rIns="0" bIns="0" rtlCol="0">
            <a:spAutoFit/>
          </a:bodyPr>
          <a:lstStyle>
            <a:lvl1pPr>
              <a:defRPr sz="8550" b="1" i="0">
                <a:solidFill>
                  <a:schemeClr val="tx1"/>
                </a:solidFill>
                <a:latin typeface="Arial"/>
                <a:ea typeface="+mj-ea"/>
                <a:cs typeface="Arial"/>
              </a:defRPr>
            </a:lvl1pPr>
          </a:lstStyle>
          <a:p>
            <a:pPr algn="just"/>
            <a:r>
              <a:rPr lang="es-ES" sz="2800" b="0" kern="0" dirty="0">
                <a:solidFill>
                  <a:srgbClr val="000000"/>
                </a:solidFill>
                <a:latin typeface="Source Sans Pro" panose="020B0503030403020204" pitchFamily="34" charset="0"/>
              </a:rPr>
              <a:t>También revisamos la </a:t>
            </a:r>
            <a:r>
              <a:rPr lang="es-ES" sz="2800" kern="0" dirty="0">
                <a:solidFill>
                  <a:srgbClr val="000000"/>
                </a:solidFill>
                <a:latin typeface="Source Sans Pro" panose="020B0503030403020204" pitchFamily="34" charset="0"/>
              </a:rPr>
              <a:t>variabilidad</a:t>
            </a:r>
            <a:r>
              <a:rPr lang="es-ES" sz="2800" b="0" kern="0" dirty="0">
                <a:solidFill>
                  <a:srgbClr val="000000"/>
                </a:solidFill>
                <a:latin typeface="Source Sans Pro" panose="020B0503030403020204" pitchFamily="34" charset="0"/>
              </a:rPr>
              <a:t>. Como por ejemplo : </a:t>
            </a:r>
            <a:r>
              <a:rPr lang="es-ES" sz="2800" kern="0" dirty="0">
                <a:solidFill>
                  <a:srgbClr val="000000"/>
                </a:solidFill>
                <a:latin typeface="Source Sans Pro" panose="020B0503030403020204" pitchFamily="34" charset="0"/>
              </a:rPr>
              <a:t>desviación estándar y rangos intercuartiles</a:t>
            </a:r>
            <a:r>
              <a:rPr lang="es-ES" sz="2800" b="0" kern="0" dirty="0">
                <a:solidFill>
                  <a:srgbClr val="000000"/>
                </a:solidFill>
                <a:latin typeface="Source Sans Pro" panose="020B0503030403020204" pitchFamily="34" charset="0"/>
              </a:rPr>
              <a:t>.</a:t>
            </a:r>
            <a:endParaRPr lang="es-CL" sz="2800" b="0" kern="0" dirty="0">
              <a:solidFill>
                <a:srgbClr val="000000"/>
              </a:solidFill>
              <a:latin typeface="Source Sans Pro" panose="020B0503030403020204" pitchFamily="34" charset="0"/>
            </a:endParaRPr>
          </a:p>
        </p:txBody>
      </p:sp>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pic>
        <p:nvPicPr>
          <p:cNvPr id="3" name="Gráfico 2" descr="Robot contorno">
            <a:extLst>
              <a:ext uri="{FF2B5EF4-FFF2-40B4-BE49-F238E27FC236}">
                <a16:creationId xmlns:a16="http://schemas.microsoft.com/office/drawing/2014/main" id="{EDA1968B-0D4E-5574-9C7E-3FCE9ED4D5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0343" y="2219753"/>
            <a:ext cx="1236292" cy="1236292"/>
          </a:xfrm>
          <a:prstGeom prst="rect">
            <a:avLst/>
          </a:prstGeom>
        </p:spPr>
      </p:pic>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4"/>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661993"/>
          </a:xfrm>
        </p:spPr>
        <p:txBody>
          <a:bodyPr/>
          <a:lstStyle/>
          <a:p>
            <a:r>
              <a:rPr lang="es-CL" sz="3600" dirty="0"/>
              <a:t>Descripción Estadísticas de los Datos</a:t>
            </a:r>
          </a:p>
        </p:txBody>
      </p:sp>
      <p:pic>
        <p:nvPicPr>
          <p:cNvPr id="14" name="Imagen 13">
            <a:extLst>
              <a:ext uri="{FF2B5EF4-FFF2-40B4-BE49-F238E27FC236}">
                <a16:creationId xmlns:a16="http://schemas.microsoft.com/office/drawing/2014/main" id="{E444E8E8-5D23-FB59-F382-EF4A6F3F4809}"/>
              </a:ext>
            </a:extLst>
          </p:cNvPr>
          <p:cNvPicPr>
            <a:picLocks noChangeAspect="1"/>
          </p:cNvPicPr>
          <p:nvPr/>
        </p:nvPicPr>
        <p:blipFill>
          <a:blip r:embed="rId5"/>
          <a:stretch>
            <a:fillRect/>
          </a:stretch>
        </p:blipFill>
        <p:spPr>
          <a:xfrm>
            <a:off x="8322120" y="4099971"/>
            <a:ext cx="5691645" cy="6079209"/>
          </a:xfrm>
          <a:prstGeom prst="rect">
            <a:avLst/>
          </a:prstGeom>
        </p:spPr>
      </p:pic>
      <p:sp>
        <p:nvSpPr>
          <p:cNvPr id="17" name="CuadroTexto 16">
            <a:extLst>
              <a:ext uri="{FF2B5EF4-FFF2-40B4-BE49-F238E27FC236}">
                <a16:creationId xmlns:a16="http://schemas.microsoft.com/office/drawing/2014/main" id="{4C49F50C-5A7E-9FBB-08AA-EB3AF7CA9C70}"/>
              </a:ext>
            </a:extLst>
          </p:cNvPr>
          <p:cNvSpPr txBox="1"/>
          <p:nvPr/>
        </p:nvSpPr>
        <p:spPr>
          <a:xfrm>
            <a:off x="14547850" y="6950075"/>
            <a:ext cx="4349767" cy="1938992"/>
          </a:xfrm>
          <a:prstGeom prst="rect">
            <a:avLst/>
          </a:prstGeom>
          <a:noFill/>
        </p:spPr>
        <p:txBody>
          <a:bodyPr wrap="square" rtlCol="0">
            <a:spAutoFit/>
          </a:bodyPr>
          <a:lstStyle/>
          <a:p>
            <a:pPr algn="just"/>
            <a:r>
              <a:rPr lang="es-ES" sz="2400" kern="0" dirty="0">
                <a:solidFill>
                  <a:srgbClr val="000000"/>
                </a:solidFill>
                <a:latin typeface="Source Sans Pro" panose="020B0503030403020204" pitchFamily="34" charset="0"/>
                <a:ea typeface="+mj-ea"/>
                <a:cs typeface="Arial"/>
              </a:rPr>
              <a:t>La desviación estándar se puede calcular  para cualquier tipo de dato numérico: entre  más bajo sea su valor tendremos datos </a:t>
            </a:r>
          </a:p>
          <a:p>
            <a:pPr algn="just"/>
            <a:r>
              <a:rPr lang="es-ES" sz="2400" kern="0" dirty="0">
                <a:solidFill>
                  <a:srgbClr val="000000"/>
                </a:solidFill>
                <a:latin typeface="Source Sans Pro" panose="020B0503030403020204" pitchFamily="34" charset="0"/>
                <a:ea typeface="+mj-ea"/>
                <a:cs typeface="Arial"/>
              </a:rPr>
              <a:t>más agrupados, y viceversa.</a:t>
            </a:r>
            <a:endParaRPr lang="es-CL" sz="2400" kern="0" dirty="0">
              <a:solidFill>
                <a:srgbClr val="000000"/>
              </a:solidFill>
              <a:latin typeface="Source Sans Pro" panose="020B0503030403020204" pitchFamily="34" charset="0"/>
              <a:ea typeface="+mj-ea"/>
              <a:cs typeface="Arial"/>
            </a:endParaRPr>
          </a:p>
        </p:txBody>
      </p:sp>
      <p:sp>
        <p:nvSpPr>
          <p:cNvPr id="7" name="Marcador de texto 11">
            <a:extLst>
              <a:ext uri="{FF2B5EF4-FFF2-40B4-BE49-F238E27FC236}">
                <a16:creationId xmlns:a16="http://schemas.microsoft.com/office/drawing/2014/main" id="{6223F0D5-5178-001F-0C83-CEB103CF996E}"/>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638750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6">
            <a:extLst>
              <a:ext uri="{FF2B5EF4-FFF2-40B4-BE49-F238E27FC236}">
                <a16:creationId xmlns:a16="http://schemas.microsoft.com/office/drawing/2014/main" id="{9960FC2D-3887-1646-A0CD-D2FB86584638}"/>
              </a:ext>
            </a:extLst>
          </p:cNvPr>
          <p:cNvSpPr txBox="1"/>
          <p:nvPr/>
        </p:nvSpPr>
        <p:spPr>
          <a:xfrm>
            <a:off x="8316438" y="3373972"/>
            <a:ext cx="9225915" cy="718145"/>
          </a:xfrm>
          <a:prstGeom prst="rect">
            <a:avLst/>
          </a:prstGeom>
        </p:spPr>
        <p:txBody>
          <a:bodyPr vert="horz" wrap="square" lIns="0" tIns="91440" rIns="0" bIns="0" rtlCol="0">
            <a:spAutoFit/>
          </a:bodyPr>
          <a:lstStyle/>
          <a:p>
            <a:pPr marL="46355" marR="5080" algn="just">
              <a:lnSpc>
                <a:spcPct val="101499"/>
              </a:lnSpc>
              <a:spcBef>
                <a:spcPts val="345"/>
              </a:spcBef>
            </a:pPr>
            <a:endParaRPr lang="es-CL" sz="1950" spc="10" dirty="0">
              <a:latin typeface="Arial"/>
              <a:cs typeface="Arial"/>
            </a:endParaRPr>
          </a:p>
          <a:p>
            <a:pPr marL="46355" marR="5080" algn="just">
              <a:lnSpc>
                <a:spcPct val="101499"/>
              </a:lnSpc>
              <a:spcBef>
                <a:spcPts val="345"/>
              </a:spcBef>
            </a:pPr>
            <a:endParaRPr lang="es-CL" sz="1950" spc="10" dirty="0">
              <a:latin typeface="Arial"/>
              <a:cs typeface="Arial"/>
            </a:endParaRPr>
          </a:p>
        </p:txBody>
      </p:sp>
      <p:sp>
        <p:nvSpPr>
          <p:cNvPr id="2" name="CuadroTexto 1">
            <a:extLst>
              <a:ext uri="{FF2B5EF4-FFF2-40B4-BE49-F238E27FC236}">
                <a16:creationId xmlns:a16="http://schemas.microsoft.com/office/drawing/2014/main" id="{0F360FE9-22D8-EB57-9340-EADD240D9557}"/>
              </a:ext>
            </a:extLst>
          </p:cNvPr>
          <p:cNvSpPr txBox="1"/>
          <p:nvPr/>
        </p:nvSpPr>
        <p:spPr>
          <a:xfrm>
            <a:off x="7988300" y="10443435"/>
            <a:ext cx="3929858" cy="646331"/>
          </a:xfrm>
          <a:prstGeom prst="rect">
            <a:avLst/>
          </a:prstGeom>
          <a:noFill/>
        </p:spPr>
        <p:txBody>
          <a:bodyPr wrap="none" rtlCol="0">
            <a:spAutoFit/>
          </a:bodyPr>
          <a:lstStyle/>
          <a:p>
            <a:r>
              <a:rPr lang="es-CL" dirty="0">
                <a:hlinkClick r:id="rId2"/>
              </a:rPr>
              <a:t>https://www.codificandobits.com/blog/</a:t>
            </a:r>
            <a:endParaRPr lang="es-CL" dirty="0"/>
          </a:p>
          <a:p>
            <a:r>
              <a:rPr lang="es-CL" dirty="0" err="1"/>
              <a:t>analisis</a:t>
            </a:r>
            <a:r>
              <a:rPr lang="es-CL" dirty="0"/>
              <a:t>-exploratorio-de-datos/</a:t>
            </a:r>
          </a:p>
        </p:txBody>
      </p:sp>
      <p:sp>
        <p:nvSpPr>
          <p:cNvPr id="4" name="Marcador de texto 28">
            <a:extLst>
              <a:ext uri="{FF2B5EF4-FFF2-40B4-BE49-F238E27FC236}">
                <a16:creationId xmlns:a16="http://schemas.microsoft.com/office/drawing/2014/main" id="{AAAC9181-1A2C-88A6-531F-D9A3BB9101C6}"/>
              </a:ext>
            </a:extLst>
          </p:cNvPr>
          <p:cNvSpPr>
            <a:spLocks noGrp="1"/>
          </p:cNvSpPr>
          <p:nvPr>
            <p:ph type="body" sz="quarter" idx="12"/>
          </p:nvPr>
        </p:nvSpPr>
        <p:spPr>
          <a:xfrm>
            <a:off x="574040" y="3456045"/>
            <a:ext cx="4343400" cy="1661993"/>
          </a:xfrm>
        </p:spPr>
        <p:txBody>
          <a:bodyPr/>
          <a:lstStyle/>
          <a:p>
            <a:r>
              <a:rPr lang="es-CL" sz="3600" dirty="0"/>
              <a:t>Descripción Estadísticas de los Datos</a:t>
            </a:r>
          </a:p>
        </p:txBody>
      </p:sp>
      <p:pic>
        <p:nvPicPr>
          <p:cNvPr id="16" name="Imagen 15">
            <a:extLst>
              <a:ext uri="{FF2B5EF4-FFF2-40B4-BE49-F238E27FC236}">
                <a16:creationId xmlns:a16="http://schemas.microsoft.com/office/drawing/2014/main" id="{BE2661C0-95FB-C79F-E705-F575DBB8A3B8}"/>
              </a:ext>
            </a:extLst>
          </p:cNvPr>
          <p:cNvPicPr>
            <a:picLocks noChangeAspect="1"/>
          </p:cNvPicPr>
          <p:nvPr/>
        </p:nvPicPr>
        <p:blipFill>
          <a:blip r:embed="rId3"/>
          <a:stretch>
            <a:fillRect/>
          </a:stretch>
        </p:blipFill>
        <p:spPr>
          <a:xfrm>
            <a:off x="5937250" y="3123224"/>
            <a:ext cx="5410200" cy="5867250"/>
          </a:xfrm>
          <a:prstGeom prst="rect">
            <a:avLst/>
          </a:prstGeom>
        </p:spPr>
      </p:pic>
      <p:sp>
        <p:nvSpPr>
          <p:cNvPr id="18" name="CuadroTexto 17">
            <a:extLst>
              <a:ext uri="{FF2B5EF4-FFF2-40B4-BE49-F238E27FC236}">
                <a16:creationId xmlns:a16="http://schemas.microsoft.com/office/drawing/2014/main" id="{BEA6ECCD-D420-5364-7CC4-B5488820CD65}"/>
              </a:ext>
            </a:extLst>
          </p:cNvPr>
          <p:cNvSpPr txBox="1"/>
          <p:nvPr/>
        </p:nvSpPr>
        <p:spPr>
          <a:xfrm>
            <a:off x="5539539" y="9172666"/>
            <a:ext cx="6637027" cy="1323439"/>
          </a:xfrm>
          <a:prstGeom prst="rect">
            <a:avLst/>
          </a:prstGeom>
          <a:noFill/>
        </p:spPr>
        <p:txBody>
          <a:bodyPr wrap="square" rtlCol="0">
            <a:spAutoFit/>
          </a:bodyPr>
          <a:lstStyle/>
          <a:p>
            <a:r>
              <a:rPr lang="es-ES" sz="2000" kern="0" dirty="0">
                <a:solidFill>
                  <a:srgbClr val="000000"/>
                </a:solidFill>
                <a:latin typeface="Source Sans Pro" panose="020B0503030403020204" pitchFamily="34" charset="0"/>
                <a:ea typeface="+mj-ea"/>
                <a:cs typeface="Arial"/>
              </a:rPr>
              <a:t>En nuestro dataset, el percentil 75 es 38 años y el 25 es 20 años, y por tanto el rango intercuartiles será de 18 años. Y entre más grande sea este rango más dispersos estarán los datos.</a:t>
            </a:r>
            <a:endParaRPr lang="es-CL" sz="2000" kern="0" dirty="0">
              <a:solidFill>
                <a:srgbClr val="000000"/>
              </a:solidFill>
              <a:latin typeface="Source Sans Pro" panose="020B0503030403020204" pitchFamily="34" charset="0"/>
              <a:ea typeface="+mj-ea"/>
              <a:cs typeface="Arial"/>
            </a:endParaRPr>
          </a:p>
        </p:txBody>
      </p:sp>
      <p:pic>
        <p:nvPicPr>
          <p:cNvPr id="20" name="Imagen 19">
            <a:extLst>
              <a:ext uri="{FF2B5EF4-FFF2-40B4-BE49-F238E27FC236}">
                <a16:creationId xmlns:a16="http://schemas.microsoft.com/office/drawing/2014/main" id="{D9D57F4E-1E35-C7FA-7B57-A47B2102C314}"/>
              </a:ext>
            </a:extLst>
          </p:cNvPr>
          <p:cNvPicPr>
            <a:picLocks noChangeAspect="1"/>
          </p:cNvPicPr>
          <p:nvPr/>
        </p:nvPicPr>
        <p:blipFill>
          <a:blip r:embed="rId4"/>
          <a:stretch>
            <a:fillRect/>
          </a:stretch>
        </p:blipFill>
        <p:spPr>
          <a:xfrm>
            <a:off x="13557250" y="4576185"/>
            <a:ext cx="5116414" cy="5867250"/>
          </a:xfrm>
          <a:prstGeom prst="rect">
            <a:avLst/>
          </a:prstGeom>
        </p:spPr>
      </p:pic>
      <p:sp>
        <p:nvSpPr>
          <p:cNvPr id="21" name="CuadroTexto 20">
            <a:extLst>
              <a:ext uri="{FF2B5EF4-FFF2-40B4-BE49-F238E27FC236}">
                <a16:creationId xmlns:a16="http://schemas.microsoft.com/office/drawing/2014/main" id="{4D754447-4B11-C7FD-DDB5-CDDC46E05D5B}"/>
              </a:ext>
            </a:extLst>
          </p:cNvPr>
          <p:cNvSpPr txBox="1"/>
          <p:nvPr/>
        </p:nvSpPr>
        <p:spPr>
          <a:xfrm>
            <a:off x="12929395" y="2735739"/>
            <a:ext cx="6637027" cy="1631216"/>
          </a:xfrm>
          <a:prstGeom prst="rect">
            <a:avLst/>
          </a:prstGeom>
          <a:noFill/>
        </p:spPr>
        <p:txBody>
          <a:bodyPr wrap="square" rtlCol="0">
            <a:spAutoFit/>
          </a:bodyPr>
          <a:lstStyle/>
          <a:p>
            <a:pPr algn="just"/>
            <a:r>
              <a:rPr lang="es-ES" sz="2000" kern="0" dirty="0">
                <a:solidFill>
                  <a:srgbClr val="000000"/>
                </a:solidFill>
                <a:latin typeface="Source Sans Pro" panose="020B0503030403020204" pitchFamily="34" charset="0"/>
                <a:ea typeface="+mj-ea"/>
                <a:cs typeface="Arial"/>
              </a:rPr>
              <a:t>Los percentiles 25, 50 (es decir la mediana) y 75 dividen la distribución exactamente en cuatro partes llamadas cuartiles: el primer cuartil cubre del 0 al 25% de la distribución; el segundo del 25 al 50%; el tercero del 50 al 75% y el cuarto del 75 al 100%..</a:t>
            </a:r>
            <a:endParaRPr lang="es-CL" sz="2000" kern="0" dirty="0">
              <a:solidFill>
                <a:srgbClr val="000000"/>
              </a:solidFill>
              <a:latin typeface="Source Sans Pro" panose="020B0503030403020204" pitchFamily="34" charset="0"/>
              <a:ea typeface="+mj-ea"/>
              <a:cs typeface="Arial"/>
            </a:endParaRPr>
          </a:p>
        </p:txBody>
      </p:sp>
      <p:sp>
        <p:nvSpPr>
          <p:cNvPr id="7" name="Marcador de texto 11">
            <a:extLst>
              <a:ext uri="{FF2B5EF4-FFF2-40B4-BE49-F238E27FC236}">
                <a16:creationId xmlns:a16="http://schemas.microsoft.com/office/drawing/2014/main" id="{0148EAA7-2793-0582-6B0F-882198F03B30}"/>
              </a:ext>
            </a:extLst>
          </p:cNvPr>
          <p:cNvSpPr txBox="1">
            <a:spLocks/>
          </p:cNvSpPr>
          <p:nvPr/>
        </p:nvSpPr>
        <p:spPr>
          <a:xfrm>
            <a:off x="2051050" y="1031118"/>
            <a:ext cx="16154400" cy="738664"/>
          </a:xfrm>
          <a:prstGeom prst="rect">
            <a:avLst/>
          </a:prstGeom>
        </p:spPr>
        <p:txBody>
          <a:bodyPr wrap="square" lIns="0" tIns="0" rIns="0" bIns="0">
            <a:spAutoFit/>
          </a:bodyPr>
          <a:lstStyle>
            <a:lvl1pPr marL="0" algn="l">
              <a:defRPr sz="4800" b="1">
                <a:solidFill>
                  <a:schemeClr val="tx1"/>
                </a:solidFill>
                <a:latin typeface="Arial" panose="020B0604020202020204" pitchFamily="34" charset="0"/>
                <a:ea typeface="+mn-ea"/>
                <a:cs typeface="Arial" panose="020B0604020202020204" pitchFamily="34" charset="0"/>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s-CL" kern="0" dirty="0"/>
              <a:t>FMY0100   CRISP-DM – Análisis Exploratorio</a:t>
            </a:r>
          </a:p>
        </p:txBody>
      </p:sp>
    </p:spTree>
    <p:extLst>
      <p:ext uri="{BB962C8B-B14F-4D97-AF65-F5344CB8AC3E}">
        <p14:creationId xmlns:p14="http://schemas.microsoft.com/office/powerpoint/2010/main" val="393088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e7ac4cf-e23f-48fa-9529-c41e75b23430" xsi:nil="true"/>
    <lcf76f155ced4ddcb4097134ff3c332f xmlns="73c13b64-88fd-4eb7-a3bf-975b07d582d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1E2458228B949B479C0D95B74764B8CE" ma:contentTypeVersion="10" ma:contentTypeDescription="Crear nuevo documento." ma:contentTypeScope="" ma:versionID="734068bfad1b7fc3056ebe1a84daf5c5">
  <xsd:schema xmlns:xsd="http://www.w3.org/2001/XMLSchema" xmlns:xs="http://www.w3.org/2001/XMLSchema" xmlns:p="http://schemas.microsoft.com/office/2006/metadata/properties" xmlns:ns2="73c13b64-88fd-4eb7-a3bf-975b07d582db" xmlns:ns3="de7ac4cf-e23f-48fa-9529-c41e75b23430" targetNamespace="http://schemas.microsoft.com/office/2006/metadata/properties" ma:root="true" ma:fieldsID="f2d0ee4cb06e4d99530d64254e1556c3" ns2:_="" ns3:_="">
    <xsd:import namespace="73c13b64-88fd-4eb7-a3bf-975b07d582db"/>
    <xsd:import namespace="de7ac4cf-e23f-48fa-9529-c41e75b2343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c13b64-88fd-4eb7-a3bf-975b07d582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e7ac4cf-e23f-48fa-9529-c41e75b2343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2e0ce2e-47fc-4cfd-b901-939069886bd0}" ma:internalName="TaxCatchAll" ma:showField="CatchAllData" ma:web="de7ac4cf-e23f-48fa-9529-c41e75b2343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0A64F5-C04B-4FDE-9289-FEC6D6F8A495}">
  <ds:schemaRefs>
    <ds:schemaRef ds:uri="http://schemas.microsoft.com/office/2006/metadata/properties"/>
    <ds:schemaRef ds:uri="http://schemas.microsoft.com/office/infopath/2007/PartnerControls"/>
    <ds:schemaRef ds:uri="de7ac4cf-e23f-48fa-9529-c41e75b23430"/>
    <ds:schemaRef ds:uri="73c13b64-88fd-4eb7-a3bf-975b07d582db"/>
  </ds:schemaRefs>
</ds:datastoreItem>
</file>

<file path=customXml/itemProps2.xml><?xml version="1.0" encoding="utf-8"?>
<ds:datastoreItem xmlns:ds="http://schemas.openxmlformats.org/officeDocument/2006/customXml" ds:itemID="{79978920-EC1E-4F7F-9674-A762EB8619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c13b64-88fd-4eb7-a3bf-975b07d582db"/>
    <ds:schemaRef ds:uri="de7ac4cf-e23f-48fa-9529-c41e75b234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83F0A7-7662-4660-B058-12D1EAB18B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1402</TotalTime>
  <Words>1480</Words>
  <Application>Microsoft Office PowerPoint</Application>
  <PresentationFormat>Personalizado</PresentationFormat>
  <Paragraphs>120</Paragraphs>
  <Slides>18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18</vt:i4>
      </vt:variant>
    </vt:vector>
  </HeadingPairs>
  <TitlesOfParts>
    <vt:vector size="24" baseType="lpstr">
      <vt:lpstr>Arial</vt:lpstr>
      <vt:lpstr>Calibri</vt:lpstr>
      <vt:lpstr>Helvetica</vt:lpstr>
      <vt:lpstr>Source Sans Pro</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RESUMEN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03</dc:title>
  <cp:lastModifiedBy>guillermo pinto</cp:lastModifiedBy>
  <cp:revision>48</cp:revision>
  <dcterms:created xsi:type="dcterms:W3CDTF">2021-04-02T01:36:00Z</dcterms:created>
  <dcterms:modified xsi:type="dcterms:W3CDTF">2022-11-18T22:52:50Z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2021-03-30T00:00:00Z</vt:filetime>
  </property>
  <property fmtid="{D5CDD505-2E9C-101B-9397-08002B2CF9AE}" pid="3" name="Creator">
    <vt:lpwstr>Adobe Illustrator 25.2 (Macintosh)</vt:lpwstr>
  </property>
  <property fmtid="{D5CDD505-2E9C-101B-9397-08002B2CF9AE}" pid="4" name="LastSaved">
    <vt:filetime>2021-04-02T00:00:00Z</vt:filetime>
  </property>
  <property fmtid="{D5CDD505-2E9C-101B-9397-08002B2CF9AE}" pid="5" name="ContentTypeId">
    <vt:lpwstr>0x0101001E2458228B949B479C0D95B74764B8CE</vt:lpwstr>
  </property>
</Properties>
</file>